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65" r:id="rId3"/>
    <p:sldId id="259" r:id="rId4"/>
    <p:sldId id="260" r:id="rId5"/>
    <p:sldId id="262" r:id="rId6"/>
  </p:sldIdLst>
  <p:sldSz cx="9906000" cy="6858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B857"/>
    <a:srgbClr val="B312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p:scale>
          <a:sx n="100" d="100"/>
          <a:sy n="100" d="100"/>
        </p:scale>
        <p:origin x="734"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718255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6811143"/>
      </p:ext>
    </p:extLst>
  </p:cSld>
  <p:clrMap bg1="lt1" tx1="dk1" bg2="lt2" tx2="dk2" accent1="accent1" accent2="accent2" accent3="accent3" accent4="accent4" accent5="accent5" accent6="accent6" hlink="hlink" folHlink="folHlink"/>
  <p:sldLayoutIdLst>
    <p:sldLayoutId id="2147483673" r:id="rId1"/>
  </p:sldLayoutIdLst>
  <p:txStyles>
    <p:titleStyle>
      <a:lvl1pPr algn="l" defTabSz="9144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21" indent="-228621" algn="l" defTabSz="9144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863" indent="-228621" algn="l" defTabSz="914483" rtl="0" eaLnBrk="1" latinLnBrk="0" hangingPunct="1">
        <a:lnSpc>
          <a:spcPct val="90000"/>
        </a:lnSpc>
        <a:spcBef>
          <a:spcPts val="501"/>
        </a:spcBef>
        <a:buFont typeface="Arial" panose="020B0604020202020204" pitchFamily="34" charset="0"/>
        <a:buChar char="•"/>
        <a:defRPr sz="2400" kern="1200">
          <a:solidFill>
            <a:schemeClr val="tx1"/>
          </a:solidFill>
          <a:latin typeface="+mn-lt"/>
          <a:ea typeface="+mn-ea"/>
          <a:cs typeface="+mn-cs"/>
        </a:defRPr>
      </a:lvl2pPr>
      <a:lvl3pPr marL="1143104" indent="-228621" algn="l" defTabSz="914483" rtl="0" eaLnBrk="1" latinLnBrk="0" hangingPunct="1">
        <a:lnSpc>
          <a:spcPct val="90000"/>
        </a:lnSpc>
        <a:spcBef>
          <a:spcPts val="501"/>
        </a:spcBef>
        <a:buFont typeface="Arial" panose="020B0604020202020204" pitchFamily="34" charset="0"/>
        <a:buChar char="•"/>
        <a:defRPr sz="2000" kern="1200">
          <a:solidFill>
            <a:schemeClr val="tx1"/>
          </a:solidFill>
          <a:latin typeface="+mn-lt"/>
          <a:ea typeface="+mn-ea"/>
          <a:cs typeface="+mn-cs"/>
        </a:defRPr>
      </a:lvl3pPr>
      <a:lvl4pPr marL="1600345"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4pPr>
      <a:lvl5pPr marL="2057587"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5pPr>
      <a:lvl6pPr marL="2514828"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6pPr>
      <a:lvl7pPr marL="2972070"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7pPr>
      <a:lvl8pPr marL="3429311"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8pPr>
      <a:lvl9pPr marL="3886552" indent="-228621" algn="l" defTabSz="914483" rtl="0" eaLnBrk="1" latinLnBrk="0" hangingPunct="1">
        <a:lnSpc>
          <a:spcPct val="90000"/>
        </a:lnSpc>
        <a:spcBef>
          <a:spcPts val="501"/>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83" rtl="0" eaLnBrk="1" latinLnBrk="0" hangingPunct="1">
        <a:defRPr sz="1801" kern="1200">
          <a:solidFill>
            <a:schemeClr val="tx1"/>
          </a:solidFill>
          <a:latin typeface="+mn-lt"/>
          <a:ea typeface="+mn-ea"/>
          <a:cs typeface="+mn-cs"/>
        </a:defRPr>
      </a:lvl1pPr>
      <a:lvl2pPr marL="457241" algn="l" defTabSz="914483" rtl="0" eaLnBrk="1" latinLnBrk="0" hangingPunct="1">
        <a:defRPr sz="1801" kern="1200">
          <a:solidFill>
            <a:schemeClr val="tx1"/>
          </a:solidFill>
          <a:latin typeface="+mn-lt"/>
          <a:ea typeface="+mn-ea"/>
          <a:cs typeface="+mn-cs"/>
        </a:defRPr>
      </a:lvl2pPr>
      <a:lvl3pPr marL="914483" algn="l" defTabSz="914483" rtl="0" eaLnBrk="1" latinLnBrk="0" hangingPunct="1">
        <a:defRPr sz="1801" kern="1200">
          <a:solidFill>
            <a:schemeClr val="tx1"/>
          </a:solidFill>
          <a:latin typeface="+mn-lt"/>
          <a:ea typeface="+mn-ea"/>
          <a:cs typeface="+mn-cs"/>
        </a:defRPr>
      </a:lvl3pPr>
      <a:lvl4pPr marL="1371724" algn="l" defTabSz="914483" rtl="0" eaLnBrk="1" latinLnBrk="0" hangingPunct="1">
        <a:defRPr sz="1801" kern="1200">
          <a:solidFill>
            <a:schemeClr val="tx1"/>
          </a:solidFill>
          <a:latin typeface="+mn-lt"/>
          <a:ea typeface="+mn-ea"/>
          <a:cs typeface="+mn-cs"/>
        </a:defRPr>
      </a:lvl4pPr>
      <a:lvl5pPr marL="1828966" algn="l" defTabSz="914483" rtl="0" eaLnBrk="1" latinLnBrk="0" hangingPunct="1">
        <a:defRPr sz="1801" kern="1200">
          <a:solidFill>
            <a:schemeClr val="tx1"/>
          </a:solidFill>
          <a:latin typeface="+mn-lt"/>
          <a:ea typeface="+mn-ea"/>
          <a:cs typeface="+mn-cs"/>
        </a:defRPr>
      </a:lvl5pPr>
      <a:lvl6pPr marL="2286207" algn="l" defTabSz="914483" rtl="0" eaLnBrk="1" latinLnBrk="0" hangingPunct="1">
        <a:defRPr sz="1801" kern="1200">
          <a:solidFill>
            <a:schemeClr val="tx1"/>
          </a:solidFill>
          <a:latin typeface="+mn-lt"/>
          <a:ea typeface="+mn-ea"/>
          <a:cs typeface="+mn-cs"/>
        </a:defRPr>
      </a:lvl6pPr>
      <a:lvl7pPr marL="2743448" algn="l" defTabSz="914483" rtl="0" eaLnBrk="1" latinLnBrk="0" hangingPunct="1">
        <a:defRPr sz="1801" kern="1200">
          <a:solidFill>
            <a:schemeClr val="tx1"/>
          </a:solidFill>
          <a:latin typeface="+mn-lt"/>
          <a:ea typeface="+mn-ea"/>
          <a:cs typeface="+mn-cs"/>
        </a:defRPr>
      </a:lvl7pPr>
      <a:lvl8pPr marL="3200690" algn="l" defTabSz="914483" rtl="0" eaLnBrk="1" latinLnBrk="0" hangingPunct="1">
        <a:defRPr sz="1801" kern="1200">
          <a:solidFill>
            <a:schemeClr val="tx1"/>
          </a:solidFill>
          <a:latin typeface="+mn-lt"/>
          <a:ea typeface="+mn-ea"/>
          <a:cs typeface="+mn-cs"/>
        </a:defRPr>
      </a:lvl8pPr>
      <a:lvl9pPr marL="3657932" algn="l" defTabSz="914483" rtl="0" eaLnBrk="1" latinLnBrk="0" hangingPunct="1">
        <a:defRPr sz="180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0" Type="http://schemas.openxmlformats.org/officeDocument/2006/relationships/image" Target="../media/image11.jpg"/><Relationship Id="rId4" Type="http://schemas.openxmlformats.org/officeDocument/2006/relationships/image" Target="../media/image5.jpg"/><Relationship Id="rId9" Type="http://schemas.openxmlformats.org/officeDocument/2006/relationships/image" Target="../media/image10.jpg"/></Relationships>
</file>

<file path=ppt/slides/_rels/slide4.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jpg"/><Relationship Id="rId7" Type="http://schemas.openxmlformats.org/officeDocument/2006/relationships/image" Target="../media/image18.jpg"/><Relationship Id="rId2" Type="http://schemas.openxmlformats.org/officeDocument/2006/relationships/image" Target="../media/image13.jpg"/><Relationship Id="rId1" Type="http://schemas.openxmlformats.org/officeDocument/2006/relationships/slideLayout" Target="../slideLayouts/slideLayout1.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xml"/><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10" name="Rectangle 9">
            <a:extLst>
              <a:ext uri="{FF2B5EF4-FFF2-40B4-BE49-F238E27FC236}">
                <a16:creationId xmlns:a16="http://schemas.microsoft.com/office/drawing/2014/main" id="{C535E625-EB0D-47D9-82B9-C31CC8C916DC}"/>
              </a:ext>
            </a:extLst>
          </p:cNvPr>
          <p:cNvSpPr/>
          <p:nvPr/>
        </p:nvSpPr>
        <p:spPr>
          <a:xfrm>
            <a:off x="5297808" y="654752"/>
            <a:ext cx="4150995" cy="5910835"/>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BEST PICTURE</a:t>
            </a:r>
            <a:endParaRPr lang="en-SG" sz="1801" dirty="0">
              <a:solidFill>
                <a:schemeClr val="tx1"/>
              </a:solidFill>
            </a:endParaRPr>
          </a:p>
        </p:txBody>
      </p:sp>
      <p:grpSp>
        <p:nvGrpSpPr>
          <p:cNvPr id="33" name="Group 32">
            <a:extLst>
              <a:ext uri="{FF2B5EF4-FFF2-40B4-BE49-F238E27FC236}">
                <a16:creationId xmlns:a16="http://schemas.microsoft.com/office/drawing/2014/main" id="{9110C60B-FBE2-43CF-96BE-F425647B81D6}"/>
              </a:ext>
            </a:extLst>
          </p:cNvPr>
          <p:cNvGrpSpPr/>
          <p:nvPr/>
        </p:nvGrpSpPr>
        <p:grpSpPr>
          <a:xfrm>
            <a:off x="297817" y="2542543"/>
            <a:ext cx="681990" cy="514181"/>
            <a:chOff x="297817" y="2542543"/>
            <a:chExt cx="681990" cy="514181"/>
          </a:xfrm>
        </p:grpSpPr>
        <p:sp>
          <p:nvSpPr>
            <p:cNvPr id="14" name="TextBox 13">
              <a:extLst>
                <a:ext uri="{FF2B5EF4-FFF2-40B4-BE49-F238E27FC236}">
                  <a16:creationId xmlns:a16="http://schemas.microsoft.com/office/drawing/2014/main" id="{FC09A035-FD98-486F-A752-9F5F6747053A}"/>
                </a:ext>
              </a:extLst>
            </p:cNvPr>
            <p:cNvSpPr txBox="1"/>
            <p:nvPr/>
          </p:nvSpPr>
          <p:spPr>
            <a:xfrm>
              <a:off x="297817"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Assignment</a:t>
              </a:r>
              <a:endParaRPr lang="en-SG" sz="700" dirty="0">
                <a:solidFill>
                  <a:srgbClr val="1CB857"/>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D069B560-AABE-4AC8-8B7D-5BC2C9161E49}"/>
                </a:ext>
              </a:extLst>
            </p:cNvPr>
            <p:cNvSpPr txBox="1"/>
            <p:nvPr/>
          </p:nvSpPr>
          <p:spPr>
            <a:xfrm>
              <a:off x="297817"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Generative</a:t>
              </a:r>
            </a:p>
            <a:p>
              <a:r>
                <a:rPr lang="en-US" sz="700" dirty="0">
                  <a:latin typeface="Arial" panose="020B0604020202020204" pitchFamily="34" charset="0"/>
                  <a:cs typeface="Arial" panose="020B0604020202020204" pitchFamily="34" charset="0"/>
                </a:rPr>
                <a:t>Design</a:t>
              </a:r>
              <a:endParaRPr lang="en-SG" sz="700" dirty="0">
                <a:latin typeface="Arial" panose="020B0604020202020204" pitchFamily="34" charset="0"/>
                <a:cs typeface="Arial" panose="020B0604020202020204" pitchFamily="34" charset="0"/>
              </a:endParaRPr>
            </a:p>
          </p:txBody>
        </p:sp>
      </p:grpSp>
      <p:grpSp>
        <p:nvGrpSpPr>
          <p:cNvPr id="34" name="Group 33">
            <a:extLst>
              <a:ext uri="{FF2B5EF4-FFF2-40B4-BE49-F238E27FC236}">
                <a16:creationId xmlns:a16="http://schemas.microsoft.com/office/drawing/2014/main" id="{C936C093-BCE6-42B9-A3E5-AE65D83672D9}"/>
              </a:ext>
            </a:extLst>
          </p:cNvPr>
          <p:cNvGrpSpPr/>
          <p:nvPr/>
        </p:nvGrpSpPr>
        <p:grpSpPr>
          <a:xfrm>
            <a:off x="1640206" y="2542543"/>
            <a:ext cx="681990" cy="514181"/>
            <a:chOff x="1640206" y="2542543"/>
            <a:chExt cx="681990" cy="514181"/>
          </a:xfrm>
        </p:grpSpPr>
        <p:sp>
          <p:nvSpPr>
            <p:cNvPr id="13" name="TextBox 12">
              <a:extLst>
                <a:ext uri="{FF2B5EF4-FFF2-40B4-BE49-F238E27FC236}">
                  <a16:creationId xmlns:a16="http://schemas.microsoft.com/office/drawing/2014/main" id="{DBBD251B-7304-4858-B1E3-01DB750C711E}"/>
                </a:ext>
              </a:extLst>
            </p:cNvPr>
            <p:cNvSpPr txBox="1"/>
            <p:nvPr/>
          </p:nvSpPr>
          <p:spPr>
            <a:xfrm>
              <a:off x="1640206" y="25425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Context</a:t>
              </a:r>
              <a:endParaRPr lang="en-SG" sz="700" dirty="0">
                <a:solidFill>
                  <a:srgbClr val="1CB857"/>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86B647C9-73B6-47F9-85D1-C0CA901DDADA}"/>
                </a:ext>
              </a:extLst>
            </p:cNvPr>
            <p:cNvSpPr txBox="1"/>
            <p:nvPr/>
          </p:nvSpPr>
          <p:spPr>
            <a:xfrm>
              <a:off x="1640206" y="2748947"/>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Freshmore</a:t>
              </a:r>
            </a:p>
            <a:p>
              <a:r>
                <a:rPr lang="en-US" sz="700" dirty="0">
                  <a:latin typeface="Arial" panose="020B0604020202020204" pitchFamily="34" charset="0"/>
                  <a:cs typeface="Arial" panose="020B0604020202020204" pitchFamily="34" charset="0"/>
                </a:rPr>
                <a:t>Term 1</a:t>
              </a:r>
              <a:endParaRPr lang="en-SG" sz="700" dirty="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B8605D8F-F3E8-4B11-838C-88F7CEDB9C4E}"/>
              </a:ext>
            </a:extLst>
          </p:cNvPr>
          <p:cNvGrpSpPr/>
          <p:nvPr/>
        </p:nvGrpSpPr>
        <p:grpSpPr>
          <a:xfrm>
            <a:off x="2677160" y="2542544"/>
            <a:ext cx="901700" cy="514179"/>
            <a:chOff x="2677160" y="2542544"/>
            <a:chExt cx="901700" cy="514179"/>
          </a:xfrm>
        </p:grpSpPr>
        <p:sp>
          <p:nvSpPr>
            <p:cNvPr id="12" name="TextBox 11">
              <a:extLst>
                <a:ext uri="{FF2B5EF4-FFF2-40B4-BE49-F238E27FC236}">
                  <a16:creationId xmlns:a16="http://schemas.microsoft.com/office/drawing/2014/main" id="{EAB6C843-44FA-4E05-AFFA-6AA1A29D56EB}"/>
                </a:ext>
              </a:extLst>
            </p:cNvPr>
            <p:cNvSpPr txBox="1"/>
            <p:nvPr/>
          </p:nvSpPr>
          <p:spPr>
            <a:xfrm>
              <a:off x="2677161" y="2542544"/>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Course</a:t>
              </a:r>
              <a:endParaRPr lang="en-SG" sz="700" dirty="0">
                <a:solidFill>
                  <a:srgbClr val="1CB857"/>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C03D81-F0F6-48BC-BC4E-EACC647816CC}"/>
                </a:ext>
              </a:extLst>
            </p:cNvPr>
            <p:cNvSpPr txBox="1"/>
            <p:nvPr/>
          </p:nvSpPr>
          <p:spPr>
            <a:xfrm>
              <a:off x="2677160" y="2748946"/>
              <a:ext cx="90170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Computational</a:t>
              </a:r>
            </a:p>
            <a:p>
              <a:r>
                <a:rPr lang="en-US" sz="700" dirty="0">
                  <a:latin typeface="Arial" panose="020B0604020202020204" pitchFamily="34" charset="0"/>
                  <a:cs typeface="Arial" panose="020B0604020202020204" pitchFamily="34" charset="0"/>
                </a:rPr>
                <a:t>Design Thinking</a:t>
              </a:r>
              <a:endParaRPr lang="en-SG" sz="700"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1A92C96B-AF10-4739-AAB8-7813215EF6E8}"/>
              </a:ext>
            </a:extLst>
          </p:cNvPr>
          <p:cNvGrpSpPr/>
          <p:nvPr/>
        </p:nvGrpSpPr>
        <p:grpSpPr>
          <a:xfrm>
            <a:off x="297817" y="3286763"/>
            <a:ext cx="776928" cy="514522"/>
            <a:chOff x="297817" y="3286763"/>
            <a:chExt cx="776928" cy="514522"/>
          </a:xfrm>
        </p:grpSpPr>
        <p:sp>
          <p:nvSpPr>
            <p:cNvPr id="18" name="TextBox 17">
              <a:extLst>
                <a:ext uri="{FF2B5EF4-FFF2-40B4-BE49-F238E27FC236}">
                  <a16:creationId xmlns:a16="http://schemas.microsoft.com/office/drawing/2014/main" id="{0751637F-F485-4016-AB41-6A2716334D12}"/>
                </a:ext>
              </a:extLst>
            </p:cNvPr>
            <p:cNvSpPr txBox="1"/>
            <p:nvPr/>
          </p:nvSpPr>
          <p:spPr>
            <a:xfrm>
              <a:off x="297817" y="328676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Student</a:t>
              </a:r>
              <a:endParaRPr lang="en-SG" sz="700" dirty="0">
                <a:solidFill>
                  <a:srgbClr val="1CB857"/>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2AEE226-BF75-4460-9A8D-1D6E379F7CE3}"/>
                </a:ext>
              </a:extLst>
            </p:cNvPr>
            <p:cNvSpPr txBox="1"/>
            <p:nvPr/>
          </p:nvSpPr>
          <p:spPr>
            <a:xfrm>
              <a:off x="297817" y="3493508"/>
              <a:ext cx="776928"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Lim Thian Yew</a:t>
              </a:r>
            </a:p>
            <a:p>
              <a:r>
                <a:rPr lang="en-US" sz="700" dirty="0">
                  <a:latin typeface="Arial" panose="020B0604020202020204" pitchFamily="34" charset="0"/>
                  <a:cs typeface="Arial" panose="020B0604020202020204" pitchFamily="34" charset="0"/>
                </a:rPr>
                <a:t>1003158</a:t>
              </a:r>
              <a:endParaRPr lang="en-SG" sz="700"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5B09C90-7F89-449A-8830-544C0552511D}"/>
              </a:ext>
            </a:extLst>
          </p:cNvPr>
          <p:cNvGrpSpPr/>
          <p:nvPr/>
        </p:nvGrpSpPr>
        <p:grpSpPr>
          <a:xfrm>
            <a:off x="297817" y="4070353"/>
            <a:ext cx="681990" cy="507832"/>
            <a:chOff x="297817" y="4070353"/>
            <a:chExt cx="681990" cy="507832"/>
          </a:xfrm>
        </p:grpSpPr>
        <p:sp>
          <p:nvSpPr>
            <p:cNvPr id="20" name="TextBox 19">
              <a:extLst>
                <a:ext uri="{FF2B5EF4-FFF2-40B4-BE49-F238E27FC236}">
                  <a16:creationId xmlns:a16="http://schemas.microsoft.com/office/drawing/2014/main" id="{2FA36920-C5D0-47CB-8990-43A4B08D35A5}"/>
                </a:ext>
              </a:extLst>
            </p:cNvPr>
            <p:cNvSpPr txBox="1"/>
            <p:nvPr/>
          </p:nvSpPr>
          <p:spPr>
            <a:xfrm>
              <a:off x="297817" y="407035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Instructor</a:t>
              </a:r>
              <a:endParaRPr lang="en-SG" sz="700" dirty="0">
                <a:solidFill>
                  <a:srgbClr val="1CB857"/>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0628E652-1D77-4484-A55E-A23D68A95FE8}"/>
                </a:ext>
              </a:extLst>
            </p:cNvPr>
            <p:cNvSpPr txBox="1"/>
            <p:nvPr/>
          </p:nvSpPr>
          <p:spPr>
            <a:xfrm>
              <a:off x="297817" y="4270408"/>
              <a:ext cx="681990" cy="307777"/>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Jason Lim</a:t>
              </a:r>
            </a:p>
            <a:p>
              <a:r>
                <a:rPr lang="en-US" sz="700" dirty="0">
                  <a:latin typeface="Arial" panose="020B0604020202020204" pitchFamily="34" charset="0"/>
                  <a:cs typeface="Arial" panose="020B0604020202020204" pitchFamily="34" charset="0"/>
                </a:rPr>
                <a:t>Lecturer</a:t>
              </a:r>
            </a:p>
          </p:txBody>
        </p:sp>
      </p:grpSp>
      <p:grpSp>
        <p:nvGrpSpPr>
          <p:cNvPr id="36" name="Group 35">
            <a:extLst>
              <a:ext uri="{FF2B5EF4-FFF2-40B4-BE49-F238E27FC236}">
                <a16:creationId xmlns:a16="http://schemas.microsoft.com/office/drawing/2014/main" id="{BBD29DE9-228F-4A4C-9829-A39EFB612737}"/>
              </a:ext>
            </a:extLst>
          </p:cNvPr>
          <p:cNvGrpSpPr/>
          <p:nvPr/>
        </p:nvGrpSpPr>
        <p:grpSpPr>
          <a:xfrm>
            <a:off x="3811902" y="2542545"/>
            <a:ext cx="913130" cy="406457"/>
            <a:chOff x="3681730" y="2542545"/>
            <a:chExt cx="913130" cy="406457"/>
          </a:xfrm>
        </p:grpSpPr>
        <p:sp>
          <p:nvSpPr>
            <p:cNvPr id="11" name="TextBox 10">
              <a:extLst>
                <a:ext uri="{FF2B5EF4-FFF2-40B4-BE49-F238E27FC236}">
                  <a16:creationId xmlns:a16="http://schemas.microsoft.com/office/drawing/2014/main" id="{164DB152-BE2D-4C28-99EB-218DCF655C68}"/>
                </a:ext>
              </a:extLst>
            </p:cNvPr>
            <p:cNvSpPr txBox="1"/>
            <p:nvPr/>
          </p:nvSpPr>
          <p:spPr>
            <a:xfrm>
              <a:off x="3681730" y="2542545"/>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Date</a:t>
              </a:r>
              <a:endParaRPr lang="en-SG" sz="700" dirty="0">
                <a:solidFill>
                  <a:srgbClr val="1CB857"/>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6B8F6F72-B749-4696-A7F2-F574AB7BB21A}"/>
                </a:ext>
              </a:extLst>
            </p:cNvPr>
            <p:cNvSpPr txBox="1"/>
            <p:nvPr/>
          </p:nvSpPr>
          <p:spPr>
            <a:xfrm>
              <a:off x="3693160" y="2748947"/>
              <a:ext cx="901700" cy="200055"/>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2020</a:t>
              </a:r>
              <a:endParaRPr lang="en-SG" sz="700"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E61EFD42-7C03-4D1D-BCB7-A46D64959991}"/>
              </a:ext>
            </a:extLst>
          </p:cNvPr>
          <p:cNvGrpSpPr/>
          <p:nvPr/>
        </p:nvGrpSpPr>
        <p:grpSpPr>
          <a:xfrm>
            <a:off x="1640209" y="3279063"/>
            <a:ext cx="2967992" cy="3286524"/>
            <a:chOff x="1640209" y="3279063"/>
            <a:chExt cx="2967992" cy="3286524"/>
          </a:xfrm>
        </p:grpSpPr>
        <p:sp>
          <p:nvSpPr>
            <p:cNvPr id="24" name="TextBox 23">
              <a:extLst>
                <a:ext uri="{FF2B5EF4-FFF2-40B4-BE49-F238E27FC236}">
                  <a16:creationId xmlns:a16="http://schemas.microsoft.com/office/drawing/2014/main" id="{4AE40446-C29D-488D-8DD7-69E6FBAFA698}"/>
                </a:ext>
              </a:extLst>
            </p:cNvPr>
            <p:cNvSpPr txBox="1"/>
            <p:nvPr/>
          </p:nvSpPr>
          <p:spPr>
            <a:xfrm>
              <a:off x="1640209" y="3279063"/>
              <a:ext cx="2967991" cy="215444"/>
            </a:xfrm>
            <a:prstGeom prst="rect">
              <a:avLst/>
            </a:prstGeom>
            <a:noFill/>
          </p:spPr>
          <p:txBody>
            <a:bodyPr wrap="square" rtlCol="0">
              <a:spAutoFit/>
            </a:bodyPr>
            <a:lstStyle/>
            <a:p>
              <a:r>
                <a:rPr lang="en-US" sz="800" b="1" dirty="0">
                  <a:solidFill>
                    <a:srgbClr val="B31261"/>
                  </a:solidFill>
                  <a:latin typeface="Consolas" panose="020B0609020204030204" pitchFamily="49" charset="0"/>
                </a:rPr>
                <a:t>&lt;Description&gt;</a:t>
              </a:r>
              <a:endParaRPr lang="en-SG" sz="800" b="1" dirty="0">
                <a:solidFill>
                  <a:srgbClr val="B31261"/>
                </a:solidFill>
                <a:latin typeface="Consolas" panose="020B0609020204030204" pitchFamily="49" charset="0"/>
              </a:endParaRPr>
            </a:p>
          </p:txBody>
        </p:sp>
        <p:sp>
          <p:nvSpPr>
            <p:cNvPr id="25" name="Rectangle 24">
              <a:extLst>
                <a:ext uri="{FF2B5EF4-FFF2-40B4-BE49-F238E27FC236}">
                  <a16:creationId xmlns:a16="http://schemas.microsoft.com/office/drawing/2014/main" id="{E90D6533-B264-49D3-908E-494EECA5837B}"/>
                </a:ext>
              </a:extLst>
            </p:cNvPr>
            <p:cNvSpPr/>
            <p:nvPr/>
          </p:nvSpPr>
          <p:spPr>
            <a:xfrm>
              <a:off x="1640210" y="3394714"/>
              <a:ext cx="2967991" cy="3170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dirty="0">
                  <a:solidFill>
                    <a:srgbClr val="B31261"/>
                  </a:solidFill>
                  <a:latin typeface="Consolas" panose="020B0609020204030204" pitchFamily="49" charset="0"/>
                </a:rPr>
                <a:t>The objective of the project is to make a computer-generated design that is mathematically / computationally infeasible for a human to replicate.</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Inspired by epicycle tutorials during class but felt that the tutorial examples were aesthetically lacking due to predictability of the structure. </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design aims introduce some unpredictability and asymmetry by creating curves where all the points are generated using trigonometric functions modulo 10. This also has the interesting effect of constraining the entirety of the art within a bounding box. However, effort has also been made to avoid a bad aesthetic arising from overly chaotic generated patterns.</a:t>
              </a:r>
            </a:p>
            <a:p>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The design is shifted across the y-axis as well too introduce slight asymmetry, as well as adding a subtle 3D effect.</a:t>
              </a:r>
            </a:p>
          </p:txBody>
        </p:sp>
      </p:gr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pic>
        <p:nvPicPr>
          <p:cNvPr id="3" name="Picture 2" descr="A picture containing drawing&#10;&#10;Description automatically generated">
            <a:extLst>
              <a:ext uri="{FF2B5EF4-FFF2-40B4-BE49-F238E27FC236}">
                <a16:creationId xmlns:a16="http://schemas.microsoft.com/office/drawing/2014/main" id="{EA685165-E4F5-4C21-AEE6-BA43781B652C}"/>
              </a:ext>
            </a:extLst>
          </p:cNvPr>
          <p:cNvPicPr>
            <a:picLocks noChangeAspect="1"/>
          </p:cNvPicPr>
          <p:nvPr/>
        </p:nvPicPr>
        <p:blipFill rotWithShape="1">
          <a:blip r:embed="rId2">
            <a:extLst>
              <a:ext uri="{28A0092B-C50C-407E-A947-70E740481C1C}">
                <a14:useLocalDpi xmlns:a14="http://schemas.microsoft.com/office/drawing/2010/main" val="0"/>
              </a:ext>
            </a:extLst>
          </a:blip>
          <a:srcRect l="27572" r="17278"/>
          <a:stretch/>
        </p:blipFill>
        <p:spPr>
          <a:xfrm>
            <a:off x="5446044" y="1521114"/>
            <a:ext cx="3854521" cy="3931407"/>
          </a:xfrm>
          <a:prstGeom prst="rect">
            <a:avLst/>
          </a:prstGeom>
        </p:spPr>
      </p:pic>
    </p:spTree>
    <p:extLst>
      <p:ext uri="{BB962C8B-B14F-4D97-AF65-F5344CB8AC3E}">
        <p14:creationId xmlns:p14="http://schemas.microsoft.com/office/powerpoint/2010/main" val="2312092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9442C96-0AB8-4713-9E95-35E734F97BBF}"/>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9" name="TextBox 8">
            <a:extLst>
              <a:ext uri="{FF2B5EF4-FFF2-40B4-BE49-F238E27FC236}">
                <a16:creationId xmlns:a16="http://schemas.microsoft.com/office/drawing/2014/main" id="{4262F752-85C2-4F03-9855-473C62CBBB95}"/>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28" name="TextBox 27">
            <a:extLst>
              <a:ext uri="{FF2B5EF4-FFF2-40B4-BE49-F238E27FC236}">
                <a16:creationId xmlns:a16="http://schemas.microsoft.com/office/drawing/2014/main" id="{F65F1D03-BCF8-4F9D-A32D-3A629A08BDC3}"/>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0A290914-78CA-407F-981D-11783931DAD9}"/>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800DED37-9EB6-4157-9A09-98910A0C1D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11018"/>
            <a:ext cx="9906000" cy="3435964"/>
          </a:xfrm>
          <a:prstGeom prst="rect">
            <a:avLst/>
          </a:prstGeom>
        </p:spPr>
      </p:pic>
    </p:spTree>
    <p:extLst>
      <p:ext uri="{BB962C8B-B14F-4D97-AF65-F5344CB8AC3E}">
        <p14:creationId xmlns:p14="http://schemas.microsoft.com/office/powerpoint/2010/main" val="1090795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1C0146F7-C05D-429D-BFF0-8F9CF863F47A}"/>
              </a:ext>
            </a:extLst>
          </p:cNvPr>
          <p:cNvSpPr/>
          <p:nvPr/>
        </p:nvSpPr>
        <p:spPr>
          <a:xfrm>
            <a:off x="5297800" y="654751"/>
            <a:ext cx="2044070"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28" name="Rectangle 27">
            <a:extLst>
              <a:ext uri="{FF2B5EF4-FFF2-40B4-BE49-F238E27FC236}">
                <a16:creationId xmlns:a16="http://schemas.microsoft.com/office/drawing/2014/main" id="{853812E8-7FAC-4E97-8010-1C9896FA699F}"/>
              </a:ext>
            </a:extLst>
          </p:cNvPr>
          <p:cNvSpPr/>
          <p:nvPr/>
        </p:nvSpPr>
        <p:spPr>
          <a:xfrm>
            <a:off x="7419975" y="654751"/>
            <a:ext cx="2028820"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29" name="Rectangle 28">
            <a:extLst>
              <a:ext uri="{FF2B5EF4-FFF2-40B4-BE49-F238E27FC236}">
                <a16:creationId xmlns:a16="http://schemas.microsoft.com/office/drawing/2014/main" id="{FB6B8794-EC14-403E-A394-8A775572797C}"/>
              </a:ext>
            </a:extLst>
          </p:cNvPr>
          <p:cNvSpPr/>
          <p:nvPr/>
        </p:nvSpPr>
        <p:spPr>
          <a:xfrm>
            <a:off x="5297800" y="2147286"/>
            <a:ext cx="2044070"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0" name="Rectangle 29">
            <a:extLst>
              <a:ext uri="{FF2B5EF4-FFF2-40B4-BE49-F238E27FC236}">
                <a16:creationId xmlns:a16="http://schemas.microsoft.com/office/drawing/2014/main" id="{3471E581-B758-4177-9DB2-E28628E60FBC}"/>
              </a:ext>
            </a:extLst>
          </p:cNvPr>
          <p:cNvSpPr/>
          <p:nvPr/>
        </p:nvSpPr>
        <p:spPr>
          <a:xfrm>
            <a:off x="7419975" y="2147286"/>
            <a:ext cx="2028820"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1" name="Rectangle 30">
            <a:extLst>
              <a:ext uri="{FF2B5EF4-FFF2-40B4-BE49-F238E27FC236}">
                <a16:creationId xmlns:a16="http://schemas.microsoft.com/office/drawing/2014/main" id="{C7D1F16C-9672-486A-8AE3-55A379B3D4E7}"/>
              </a:ext>
            </a:extLst>
          </p:cNvPr>
          <p:cNvSpPr/>
          <p:nvPr/>
        </p:nvSpPr>
        <p:spPr>
          <a:xfrm>
            <a:off x="5297800" y="3653387"/>
            <a:ext cx="2044070"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2" name="Rectangle 31">
            <a:extLst>
              <a:ext uri="{FF2B5EF4-FFF2-40B4-BE49-F238E27FC236}">
                <a16:creationId xmlns:a16="http://schemas.microsoft.com/office/drawing/2014/main" id="{57B664B6-7AC6-4266-B096-44D6F0263FE3}"/>
              </a:ext>
            </a:extLst>
          </p:cNvPr>
          <p:cNvSpPr/>
          <p:nvPr/>
        </p:nvSpPr>
        <p:spPr>
          <a:xfrm>
            <a:off x="7419975" y="3653387"/>
            <a:ext cx="2028820"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3" name="Rectangle 32">
            <a:extLst>
              <a:ext uri="{FF2B5EF4-FFF2-40B4-BE49-F238E27FC236}">
                <a16:creationId xmlns:a16="http://schemas.microsoft.com/office/drawing/2014/main" id="{86D64F0A-EBBA-4BB5-B8B5-86340A9F0904}"/>
              </a:ext>
            </a:extLst>
          </p:cNvPr>
          <p:cNvSpPr/>
          <p:nvPr/>
        </p:nvSpPr>
        <p:spPr>
          <a:xfrm>
            <a:off x="5297800" y="5148854"/>
            <a:ext cx="2044070"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4" name="Rectangle 33">
            <a:extLst>
              <a:ext uri="{FF2B5EF4-FFF2-40B4-BE49-F238E27FC236}">
                <a16:creationId xmlns:a16="http://schemas.microsoft.com/office/drawing/2014/main" id="{6588310E-766F-4188-8BA0-DCA4EDF9C5A7}"/>
              </a:ext>
            </a:extLst>
          </p:cNvPr>
          <p:cNvSpPr/>
          <p:nvPr/>
        </p:nvSpPr>
        <p:spPr>
          <a:xfrm>
            <a:off x="7419975" y="5148854"/>
            <a:ext cx="2028820"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1/8</a:t>
            </a:r>
            <a:endParaRPr lang="en-SG" sz="1801" dirty="0">
              <a:solidFill>
                <a:schemeClr val="tx1"/>
              </a:solidFill>
            </a:endParaRPr>
          </a:p>
        </p:txBody>
      </p:sp>
      <p:sp>
        <p:nvSpPr>
          <p:cNvPr id="35" name="Rectangle 34">
            <a:extLst>
              <a:ext uri="{FF2B5EF4-FFF2-40B4-BE49-F238E27FC236}">
                <a16:creationId xmlns:a16="http://schemas.microsoft.com/office/drawing/2014/main" id="{0CB221EE-319E-42C7-AF1B-363885C0F6E3}"/>
              </a:ext>
            </a:extLst>
          </p:cNvPr>
          <p:cNvSpPr/>
          <p:nvPr/>
        </p:nvSpPr>
        <p:spPr>
          <a:xfrm>
            <a:off x="1640210" y="580394"/>
            <a:ext cx="2967991" cy="29822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dirty="0">
                <a:solidFill>
                  <a:srgbClr val="B31261"/>
                </a:solidFill>
                <a:latin typeface="Consolas" panose="020B0609020204030204" pitchFamily="49" charset="0"/>
              </a:rPr>
              <a:t>&lt;Layout Rules&gt;</a:t>
            </a:r>
          </a:p>
          <a:p>
            <a:pPr marL="228600" indent="-228600">
              <a:buAutoNum type="arabicPeriod"/>
            </a:pPr>
            <a:r>
              <a:rPr lang="en-US" sz="800" dirty="0">
                <a:solidFill>
                  <a:srgbClr val="B31261"/>
                </a:solidFill>
                <a:latin typeface="Consolas" panose="020B0609020204030204" pitchFamily="49" charset="0"/>
              </a:rPr>
              <a:t>High number of curves and points</a:t>
            </a:r>
          </a:p>
          <a:p>
            <a:pPr marL="228600" indent="-228600">
              <a:buAutoNum type="arabicPeriod"/>
            </a:pPr>
            <a:r>
              <a:rPr lang="en-US" sz="800" dirty="0">
                <a:solidFill>
                  <a:srgbClr val="B31261"/>
                </a:solidFill>
                <a:latin typeface="Consolas" panose="020B0609020204030204" pitchFamily="49" charset="0"/>
              </a:rPr>
              <a:t>Fewer curves, more points, sharper lines</a:t>
            </a:r>
          </a:p>
          <a:p>
            <a:pPr marL="228600" indent="-228600">
              <a:buAutoNum type="arabicPeriod"/>
            </a:pPr>
            <a:r>
              <a:rPr lang="en-US" sz="800" dirty="0">
                <a:solidFill>
                  <a:srgbClr val="B31261"/>
                </a:solidFill>
                <a:latin typeface="Consolas" panose="020B0609020204030204" pitchFamily="49" charset="0"/>
              </a:rPr>
              <a:t>Introduction of color</a:t>
            </a:r>
          </a:p>
          <a:p>
            <a:pPr marL="228600" indent="-228600">
              <a:buAutoNum type="arabicPeriod"/>
            </a:pPr>
            <a:r>
              <a:rPr lang="en-US" sz="800" dirty="0">
                <a:solidFill>
                  <a:srgbClr val="B31261"/>
                </a:solidFill>
                <a:latin typeface="Consolas" panose="020B0609020204030204" pitchFamily="49" charset="0"/>
              </a:rPr>
              <a:t>Red color only</a:t>
            </a:r>
          </a:p>
          <a:p>
            <a:pPr marL="228600" indent="-228600">
              <a:buAutoNum type="arabicPeriod"/>
            </a:pPr>
            <a:r>
              <a:rPr lang="en-US" sz="800" dirty="0">
                <a:solidFill>
                  <a:srgbClr val="B31261"/>
                </a:solidFill>
                <a:latin typeface="Consolas" panose="020B0609020204030204" pitchFamily="49" charset="0"/>
              </a:rPr>
              <a:t>Include colored points in design</a:t>
            </a:r>
          </a:p>
          <a:p>
            <a:pPr marL="228600" indent="-228600">
              <a:buAutoNum type="arabicPeriod"/>
            </a:pPr>
            <a:r>
              <a:rPr lang="en-US" sz="800" dirty="0">
                <a:solidFill>
                  <a:srgbClr val="B31261"/>
                </a:solidFill>
                <a:latin typeface="Consolas" panose="020B0609020204030204" pitchFamily="49" charset="0"/>
              </a:rPr>
              <a:t>More curves, more stretched out points</a:t>
            </a:r>
          </a:p>
          <a:p>
            <a:pPr marL="228600" indent="-228600">
              <a:buAutoNum type="arabicPeriod"/>
            </a:pPr>
            <a:r>
              <a:rPr lang="en-US" sz="800" dirty="0">
                <a:solidFill>
                  <a:srgbClr val="B31261"/>
                </a:solidFill>
                <a:latin typeface="Consolas" panose="020B0609020204030204" pitchFamily="49" charset="0"/>
              </a:rPr>
              <a:t>Subtle changes of yellow per curve</a:t>
            </a:r>
          </a:p>
          <a:p>
            <a:pPr marL="228600" indent="-228600">
              <a:buAutoNum type="arabicPeriod"/>
            </a:pPr>
            <a:r>
              <a:rPr lang="en-US" sz="800" dirty="0">
                <a:solidFill>
                  <a:srgbClr val="B31261"/>
                </a:solidFill>
                <a:latin typeface="Consolas" panose="020B0609020204030204" pitchFamily="49" charset="0"/>
              </a:rPr>
              <a:t>Humanoid shape in design</a:t>
            </a:r>
          </a:p>
          <a:p>
            <a:pPr marL="228600" indent="-228600">
              <a:buAutoNum type="arabicPeriod"/>
            </a:pPr>
            <a:r>
              <a:rPr lang="en-US" sz="800" dirty="0">
                <a:solidFill>
                  <a:srgbClr val="B31261"/>
                </a:solidFill>
                <a:latin typeface="Consolas" panose="020B0609020204030204" pitchFamily="49" charset="0"/>
              </a:rPr>
              <a:t>Curves only in design</a:t>
            </a:r>
          </a:p>
          <a:p>
            <a:pPr marL="228600" indent="-228600">
              <a:buAutoNum type="arabicPeriod"/>
            </a:pPr>
            <a:endParaRPr lang="en-US" sz="800" dirty="0">
              <a:solidFill>
                <a:srgbClr val="B31261"/>
              </a:solidFill>
              <a:latin typeface="Consolas" panose="020B0609020204030204" pitchFamily="49" charset="0"/>
            </a:endParaRPr>
          </a:p>
          <a:p>
            <a:r>
              <a:rPr lang="en-US" sz="800" dirty="0">
                <a:solidFill>
                  <a:srgbClr val="B31261"/>
                </a:solidFill>
                <a:latin typeface="Consolas" panose="020B0609020204030204" pitchFamily="49" charset="0"/>
              </a:rPr>
              <a:t>Initial designs were in black and white, and lines were much thinner. Line coloring based upon line position was not added until much later into the assignment.</a:t>
            </a:r>
          </a:p>
        </p:txBody>
      </p:sp>
      <p:sp>
        <p:nvSpPr>
          <p:cNvPr id="37" name="Rectangle 36">
            <a:extLst>
              <a:ext uri="{FF2B5EF4-FFF2-40B4-BE49-F238E27FC236}">
                <a16:creationId xmlns:a16="http://schemas.microsoft.com/office/drawing/2014/main" id="{4D8E0A2A-5ECB-4581-8315-75C568196233}"/>
              </a:ext>
            </a:extLst>
          </p:cNvPr>
          <p:cNvSpPr/>
          <p:nvPr/>
        </p:nvSpPr>
        <p:spPr>
          <a:xfrm>
            <a:off x="1726323" y="3653388"/>
            <a:ext cx="2881877" cy="2900192"/>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43" name="Rectangle 42">
            <a:extLst>
              <a:ext uri="{FF2B5EF4-FFF2-40B4-BE49-F238E27FC236}">
                <a16:creationId xmlns:a16="http://schemas.microsoft.com/office/drawing/2014/main" id="{B95AF7A1-C718-4ED6-925D-901E01E94EFE}"/>
              </a:ext>
            </a:extLst>
          </p:cNvPr>
          <p:cNvSpPr/>
          <p:nvPr/>
        </p:nvSpPr>
        <p:spPr>
          <a:xfrm>
            <a:off x="398144" y="6158215"/>
            <a:ext cx="287655" cy="407369"/>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45" name="Rectangle 44">
            <a:extLst>
              <a:ext uri="{FF2B5EF4-FFF2-40B4-BE49-F238E27FC236}">
                <a16:creationId xmlns:a16="http://schemas.microsoft.com/office/drawing/2014/main" id="{6605708E-D9C8-4937-851C-B9A19F6A832F}"/>
              </a:ext>
            </a:extLst>
          </p:cNvPr>
          <p:cNvSpPr/>
          <p:nvPr/>
        </p:nvSpPr>
        <p:spPr>
          <a:xfrm>
            <a:off x="1027747" y="5721819"/>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sp>
        <p:nvSpPr>
          <p:cNvPr id="46" name="Rectangle 45">
            <a:extLst>
              <a:ext uri="{FF2B5EF4-FFF2-40B4-BE49-F238E27FC236}">
                <a16:creationId xmlns:a16="http://schemas.microsoft.com/office/drawing/2014/main" id="{B0A1C027-D7EB-45DF-B346-42FD8EB4E418}"/>
              </a:ext>
            </a:extLst>
          </p:cNvPr>
          <p:cNvSpPr/>
          <p:nvPr/>
        </p:nvSpPr>
        <p:spPr>
          <a:xfrm>
            <a:off x="1027747" y="5940894"/>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05</a:t>
            </a:r>
            <a:endParaRPr lang="en-SG" sz="800" b="1" dirty="0">
              <a:solidFill>
                <a:srgbClr val="1CB857"/>
              </a:solidFill>
            </a:endParaRPr>
          </a:p>
        </p:txBody>
      </p:sp>
      <p:sp>
        <p:nvSpPr>
          <p:cNvPr id="47" name="Rectangle 46">
            <a:extLst>
              <a:ext uri="{FF2B5EF4-FFF2-40B4-BE49-F238E27FC236}">
                <a16:creationId xmlns:a16="http://schemas.microsoft.com/office/drawing/2014/main" id="{CE0D4B1F-23FD-439B-AD36-BA1C7DF7E8CD}"/>
              </a:ext>
            </a:extLst>
          </p:cNvPr>
          <p:cNvSpPr/>
          <p:nvPr/>
        </p:nvSpPr>
        <p:spPr>
          <a:xfrm>
            <a:off x="1027746" y="6158215"/>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07</a:t>
            </a:r>
            <a:endParaRPr lang="en-SG" sz="800" b="1" dirty="0">
              <a:solidFill>
                <a:srgbClr val="1CB857"/>
              </a:solidFill>
            </a:endParaRPr>
          </a:p>
        </p:txBody>
      </p:sp>
      <p:sp>
        <p:nvSpPr>
          <p:cNvPr id="48" name="Rectangle 47">
            <a:extLst>
              <a:ext uri="{FF2B5EF4-FFF2-40B4-BE49-F238E27FC236}">
                <a16:creationId xmlns:a16="http://schemas.microsoft.com/office/drawing/2014/main" id="{A3D8DE52-1B71-4A72-8981-AF6D2B86DF0B}"/>
              </a:ext>
            </a:extLst>
          </p:cNvPr>
          <p:cNvSpPr/>
          <p:nvPr/>
        </p:nvSpPr>
        <p:spPr>
          <a:xfrm>
            <a:off x="1027746" y="6374285"/>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09</a:t>
            </a:r>
            <a:endParaRPr lang="en-SG" sz="800" b="1" dirty="0">
              <a:solidFill>
                <a:srgbClr val="1CB857"/>
              </a:solidFill>
            </a:endParaRPr>
          </a:p>
        </p:txBody>
      </p:sp>
      <p:sp>
        <p:nvSpPr>
          <p:cNvPr id="49" name="Rectangle 48">
            <a:extLst>
              <a:ext uri="{FF2B5EF4-FFF2-40B4-BE49-F238E27FC236}">
                <a16:creationId xmlns:a16="http://schemas.microsoft.com/office/drawing/2014/main" id="{6CE6F947-4B43-4360-95D6-9858DFB61339}"/>
              </a:ext>
            </a:extLst>
          </p:cNvPr>
          <p:cNvSpPr/>
          <p:nvPr/>
        </p:nvSpPr>
        <p:spPr>
          <a:xfrm>
            <a:off x="713422" y="5721817"/>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50" name="Rectangle 49">
            <a:extLst>
              <a:ext uri="{FF2B5EF4-FFF2-40B4-BE49-F238E27FC236}">
                <a16:creationId xmlns:a16="http://schemas.microsoft.com/office/drawing/2014/main" id="{3774D735-EFF3-44A8-9490-B1B0D6AFD560}"/>
              </a:ext>
            </a:extLst>
          </p:cNvPr>
          <p:cNvSpPr/>
          <p:nvPr/>
        </p:nvSpPr>
        <p:spPr>
          <a:xfrm>
            <a:off x="713422" y="5940892"/>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04</a:t>
            </a:r>
            <a:endParaRPr lang="en-SG" sz="800" b="1" dirty="0">
              <a:solidFill>
                <a:srgbClr val="1CB857"/>
              </a:solidFill>
            </a:endParaRPr>
          </a:p>
        </p:txBody>
      </p:sp>
      <p:sp>
        <p:nvSpPr>
          <p:cNvPr id="51" name="Rectangle 50">
            <a:extLst>
              <a:ext uri="{FF2B5EF4-FFF2-40B4-BE49-F238E27FC236}">
                <a16:creationId xmlns:a16="http://schemas.microsoft.com/office/drawing/2014/main" id="{FFCFBFD6-8EEF-4BC9-9D4C-F8499B126536}"/>
              </a:ext>
            </a:extLst>
          </p:cNvPr>
          <p:cNvSpPr/>
          <p:nvPr/>
        </p:nvSpPr>
        <p:spPr>
          <a:xfrm>
            <a:off x="713421" y="6158213"/>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06</a:t>
            </a:r>
            <a:endParaRPr lang="en-SG" sz="800" b="1" dirty="0">
              <a:solidFill>
                <a:srgbClr val="1CB857"/>
              </a:solidFill>
            </a:endParaRPr>
          </a:p>
        </p:txBody>
      </p:sp>
      <p:sp>
        <p:nvSpPr>
          <p:cNvPr id="52" name="Rectangle 51">
            <a:extLst>
              <a:ext uri="{FF2B5EF4-FFF2-40B4-BE49-F238E27FC236}">
                <a16:creationId xmlns:a16="http://schemas.microsoft.com/office/drawing/2014/main" id="{E617DAEB-15B0-4540-AE0D-B380DC1A8062}"/>
              </a:ext>
            </a:extLst>
          </p:cNvPr>
          <p:cNvSpPr/>
          <p:nvPr/>
        </p:nvSpPr>
        <p:spPr>
          <a:xfrm>
            <a:off x="713421" y="6374283"/>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08</a:t>
            </a:r>
            <a:endParaRPr lang="en-SG" sz="800" b="1" dirty="0">
              <a:solidFill>
                <a:srgbClr val="1CB857"/>
              </a:solidFill>
            </a:endParaRPr>
          </a:p>
        </p:txBody>
      </p:sp>
      <p:grpSp>
        <p:nvGrpSpPr>
          <p:cNvPr id="53" name="Group 52">
            <a:extLst>
              <a:ext uri="{FF2B5EF4-FFF2-40B4-BE49-F238E27FC236}">
                <a16:creationId xmlns:a16="http://schemas.microsoft.com/office/drawing/2014/main" id="{90ABA24E-3190-4881-9CDE-933047D11869}"/>
              </a:ext>
            </a:extLst>
          </p:cNvPr>
          <p:cNvGrpSpPr/>
          <p:nvPr/>
        </p:nvGrpSpPr>
        <p:grpSpPr>
          <a:xfrm>
            <a:off x="297817" y="4238140"/>
            <a:ext cx="1038224" cy="1483677"/>
            <a:chOff x="297817" y="4663443"/>
            <a:chExt cx="1038224" cy="1483677"/>
          </a:xfrm>
        </p:grpSpPr>
        <p:sp>
          <p:nvSpPr>
            <p:cNvPr id="54" name="TextBox 53">
              <a:extLst>
                <a:ext uri="{FF2B5EF4-FFF2-40B4-BE49-F238E27FC236}">
                  <a16:creationId xmlns:a16="http://schemas.microsoft.com/office/drawing/2014/main" id="{1D280181-4499-4BE6-9C8D-91A2BAE1F313}"/>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C9F7149B-D54D-457B-A3F2-729F6C9880CD}"/>
                </a:ext>
              </a:extLst>
            </p:cNvPr>
            <p:cNvSpPr txBox="1"/>
            <p:nvPr/>
          </p:nvSpPr>
          <p:spPr>
            <a:xfrm>
              <a:off x="297817" y="4869847"/>
              <a:ext cx="1038224" cy="1277273"/>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black, more points</a:t>
              </a:r>
            </a:p>
            <a:p>
              <a:r>
                <a:rPr lang="en-US" sz="700" dirty="0">
                  <a:latin typeface="Arial" panose="020B0604020202020204" pitchFamily="34" charset="0"/>
                  <a:cs typeface="Arial" panose="020B0604020202020204" pitchFamily="34" charset="0"/>
                </a:rPr>
                <a:t>02 chaotic points</a:t>
              </a:r>
            </a:p>
            <a:p>
              <a:r>
                <a:rPr lang="en-US" sz="700" dirty="0">
                  <a:latin typeface="Arial" panose="020B0604020202020204" pitchFamily="34" charset="0"/>
                  <a:cs typeface="Arial" panose="020B0604020202020204" pitchFamily="34" charset="0"/>
                </a:rPr>
                <a:t>03 colored points</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red color</a:t>
              </a:r>
            </a:p>
            <a:p>
              <a:r>
                <a:rPr lang="en-US" sz="700" dirty="0">
                  <a:latin typeface="Arial" panose="020B0604020202020204" pitchFamily="34" charset="0"/>
                  <a:cs typeface="Arial" panose="020B0604020202020204" pitchFamily="34" charset="0"/>
                </a:rPr>
                <a:t>05 Include points</a:t>
              </a:r>
            </a:p>
            <a:p>
              <a:r>
                <a:rPr lang="en-US" sz="700" dirty="0">
                  <a:latin typeface="Arial" panose="020B0604020202020204" pitchFamily="34" charset="0"/>
                  <a:cs typeface="Arial" panose="020B0604020202020204" pitchFamily="34" charset="0"/>
                </a:rPr>
                <a:t>06 more curves</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07 symmetrical-</a:t>
              </a:r>
              <a:r>
                <a:rPr lang="en-US" sz="700" dirty="0" err="1">
                  <a:latin typeface="Arial" panose="020B0604020202020204" pitchFamily="34" charset="0"/>
                  <a:cs typeface="Arial" panose="020B0604020202020204" pitchFamily="34" charset="0"/>
                </a:rPr>
                <a:t>ish</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08 subtle colors</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09 Curves only</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pic>
        <p:nvPicPr>
          <p:cNvPr id="3" name="Picture 2" descr="A close up of a tree&#10;&#10;Description automatically generated">
            <a:extLst>
              <a:ext uri="{FF2B5EF4-FFF2-40B4-BE49-F238E27FC236}">
                <a16:creationId xmlns:a16="http://schemas.microsoft.com/office/drawing/2014/main" id="{4B048281-5218-46EB-AAF3-2792A6C8E39B}"/>
              </a:ext>
            </a:extLst>
          </p:cNvPr>
          <p:cNvPicPr>
            <a:picLocks noChangeAspect="1"/>
          </p:cNvPicPr>
          <p:nvPr/>
        </p:nvPicPr>
        <p:blipFill rotWithShape="1">
          <a:blip r:embed="rId2">
            <a:extLst>
              <a:ext uri="{28A0092B-C50C-407E-A947-70E740481C1C}">
                <a14:useLocalDpi xmlns:a14="http://schemas.microsoft.com/office/drawing/2010/main" val="0"/>
              </a:ext>
            </a:extLst>
          </a:blip>
          <a:srcRect l="27331" r="29077" b="11211"/>
          <a:stretch/>
        </p:blipFill>
        <p:spPr>
          <a:xfrm>
            <a:off x="2040647" y="3904412"/>
            <a:ext cx="2172360" cy="2488884"/>
          </a:xfrm>
          <a:prstGeom prst="rect">
            <a:avLst/>
          </a:prstGeom>
        </p:spPr>
      </p:pic>
      <p:pic>
        <p:nvPicPr>
          <p:cNvPr id="11" name="Picture 10" descr="Diagram&#10;&#10;Description automatically generated">
            <a:extLst>
              <a:ext uri="{FF2B5EF4-FFF2-40B4-BE49-F238E27FC236}">
                <a16:creationId xmlns:a16="http://schemas.microsoft.com/office/drawing/2014/main" id="{B5350E33-DC9D-4F68-823C-E5A2482AC7E2}"/>
              </a:ext>
            </a:extLst>
          </p:cNvPr>
          <p:cNvPicPr>
            <a:picLocks noChangeAspect="1"/>
          </p:cNvPicPr>
          <p:nvPr/>
        </p:nvPicPr>
        <p:blipFill rotWithShape="1">
          <a:blip r:embed="rId3">
            <a:extLst>
              <a:ext uri="{28A0092B-C50C-407E-A947-70E740481C1C}">
                <a14:useLocalDpi xmlns:a14="http://schemas.microsoft.com/office/drawing/2010/main" val="0"/>
              </a:ext>
            </a:extLst>
          </a:blip>
          <a:srcRect l="29385" t="8465" r="23538" b="8852"/>
          <a:stretch/>
        </p:blipFill>
        <p:spPr>
          <a:xfrm>
            <a:off x="5612125" y="5196620"/>
            <a:ext cx="1337315" cy="1321200"/>
          </a:xfrm>
          <a:prstGeom prst="rect">
            <a:avLst/>
          </a:prstGeom>
        </p:spPr>
      </p:pic>
      <p:pic>
        <p:nvPicPr>
          <p:cNvPr id="13" name="Picture 12" descr="A drawing of a tree&#10;&#10;Description automatically generated">
            <a:extLst>
              <a:ext uri="{FF2B5EF4-FFF2-40B4-BE49-F238E27FC236}">
                <a16:creationId xmlns:a16="http://schemas.microsoft.com/office/drawing/2014/main" id="{F90E623C-6EE3-430A-87BB-8B636074221D}"/>
              </a:ext>
            </a:extLst>
          </p:cNvPr>
          <p:cNvPicPr>
            <a:picLocks noChangeAspect="1"/>
          </p:cNvPicPr>
          <p:nvPr/>
        </p:nvPicPr>
        <p:blipFill rotWithShape="1">
          <a:blip r:embed="rId4">
            <a:extLst>
              <a:ext uri="{28A0092B-C50C-407E-A947-70E740481C1C}">
                <a14:useLocalDpi xmlns:a14="http://schemas.microsoft.com/office/drawing/2010/main" val="0"/>
              </a:ext>
            </a:extLst>
          </a:blip>
          <a:srcRect l="19745" t="-1960" r="18226" b="1960"/>
          <a:stretch/>
        </p:blipFill>
        <p:spPr>
          <a:xfrm>
            <a:off x="5577893" y="3667931"/>
            <a:ext cx="1478185" cy="1340471"/>
          </a:xfrm>
          <a:prstGeom prst="rect">
            <a:avLst/>
          </a:prstGeom>
        </p:spPr>
      </p:pic>
      <p:pic>
        <p:nvPicPr>
          <p:cNvPr id="15" name="Picture 14" descr="A picture containing drawing&#10;&#10;Description automatically generated">
            <a:extLst>
              <a:ext uri="{FF2B5EF4-FFF2-40B4-BE49-F238E27FC236}">
                <a16:creationId xmlns:a16="http://schemas.microsoft.com/office/drawing/2014/main" id="{413E5751-F792-410B-B3FA-10BB32297EB2}"/>
              </a:ext>
            </a:extLst>
          </p:cNvPr>
          <p:cNvPicPr>
            <a:picLocks noChangeAspect="1"/>
          </p:cNvPicPr>
          <p:nvPr/>
        </p:nvPicPr>
        <p:blipFill rotWithShape="1">
          <a:blip r:embed="rId5">
            <a:extLst>
              <a:ext uri="{28A0092B-C50C-407E-A947-70E740481C1C}">
                <a14:useLocalDpi xmlns:a14="http://schemas.microsoft.com/office/drawing/2010/main" val="0"/>
              </a:ext>
            </a:extLst>
          </a:blip>
          <a:srcRect l="14951" t="11248" r="31236" b="7599"/>
          <a:stretch/>
        </p:blipFill>
        <p:spPr>
          <a:xfrm>
            <a:off x="5577893" y="2194561"/>
            <a:ext cx="1520146" cy="1289537"/>
          </a:xfrm>
          <a:prstGeom prst="rect">
            <a:avLst/>
          </a:prstGeom>
        </p:spPr>
      </p:pic>
      <p:pic>
        <p:nvPicPr>
          <p:cNvPr id="17" name="Picture 16" descr="A close up of a tree&#10;&#10;Description automatically generated">
            <a:extLst>
              <a:ext uri="{FF2B5EF4-FFF2-40B4-BE49-F238E27FC236}">
                <a16:creationId xmlns:a16="http://schemas.microsoft.com/office/drawing/2014/main" id="{A43CDE14-C30D-45A2-B65A-C62023A55556}"/>
              </a:ext>
            </a:extLst>
          </p:cNvPr>
          <p:cNvPicPr>
            <a:picLocks noChangeAspect="1"/>
          </p:cNvPicPr>
          <p:nvPr/>
        </p:nvPicPr>
        <p:blipFill rotWithShape="1">
          <a:blip r:embed="rId6">
            <a:extLst>
              <a:ext uri="{28A0092B-C50C-407E-A947-70E740481C1C}">
                <a14:useLocalDpi xmlns:a14="http://schemas.microsoft.com/office/drawing/2010/main" val="0"/>
              </a:ext>
            </a:extLst>
          </a:blip>
          <a:srcRect l="32308" t="19193" r="25884" b="11503"/>
          <a:stretch/>
        </p:blipFill>
        <p:spPr>
          <a:xfrm>
            <a:off x="5669244" y="759828"/>
            <a:ext cx="1295483" cy="120798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A66EC02-2724-4ADD-8876-4D5A4254156F}"/>
              </a:ext>
            </a:extLst>
          </p:cNvPr>
          <p:cNvPicPr>
            <a:picLocks noChangeAspect="1"/>
          </p:cNvPicPr>
          <p:nvPr/>
        </p:nvPicPr>
        <p:blipFill rotWithShape="1">
          <a:blip r:embed="rId7">
            <a:extLst>
              <a:ext uri="{28A0092B-C50C-407E-A947-70E740481C1C}">
                <a14:useLocalDpi xmlns:a14="http://schemas.microsoft.com/office/drawing/2010/main" val="0"/>
              </a:ext>
            </a:extLst>
          </a:blip>
          <a:srcRect l="32539" t="5834" r="19231" b="12667"/>
          <a:stretch/>
        </p:blipFill>
        <p:spPr>
          <a:xfrm>
            <a:off x="7745705" y="692151"/>
            <a:ext cx="1394476" cy="1325435"/>
          </a:xfrm>
          <a:prstGeom prst="rect">
            <a:avLst/>
          </a:prstGeom>
        </p:spPr>
      </p:pic>
      <p:pic>
        <p:nvPicPr>
          <p:cNvPr id="21" name="Picture 20">
            <a:extLst>
              <a:ext uri="{FF2B5EF4-FFF2-40B4-BE49-F238E27FC236}">
                <a16:creationId xmlns:a16="http://schemas.microsoft.com/office/drawing/2014/main" id="{7205E471-A329-42B1-8017-D23BE7B17EA3}"/>
              </a:ext>
            </a:extLst>
          </p:cNvPr>
          <p:cNvPicPr>
            <a:picLocks noChangeAspect="1"/>
          </p:cNvPicPr>
          <p:nvPr/>
        </p:nvPicPr>
        <p:blipFill rotWithShape="1">
          <a:blip r:embed="rId8">
            <a:extLst>
              <a:ext uri="{28A0092B-C50C-407E-A947-70E740481C1C}">
                <a14:useLocalDpi xmlns:a14="http://schemas.microsoft.com/office/drawing/2010/main" val="0"/>
              </a:ext>
            </a:extLst>
          </a:blip>
          <a:srcRect l="36676" t="15493" r="11552" b="8043"/>
          <a:stretch/>
        </p:blipFill>
        <p:spPr>
          <a:xfrm>
            <a:off x="7745705" y="3691517"/>
            <a:ext cx="1613537" cy="1340471"/>
          </a:xfrm>
          <a:prstGeom prst="rect">
            <a:avLst/>
          </a:prstGeom>
        </p:spPr>
      </p:pic>
      <p:pic>
        <p:nvPicPr>
          <p:cNvPr id="23" name="Picture 22" descr="A close up of a map&#10;&#10;Description automatically generated">
            <a:extLst>
              <a:ext uri="{FF2B5EF4-FFF2-40B4-BE49-F238E27FC236}">
                <a16:creationId xmlns:a16="http://schemas.microsoft.com/office/drawing/2014/main" id="{6C50D5DE-D25C-4FB7-9180-4BE39DEC169C}"/>
              </a:ext>
            </a:extLst>
          </p:cNvPr>
          <p:cNvPicPr>
            <a:picLocks noChangeAspect="1"/>
          </p:cNvPicPr>
          <p:nvPr/>
        </p:nvPicPr>
        <p:blipFill rotWithShape="1">
          <a:blip r:embed="rId9">
            <a:extLst>
              <a:ext uri="{28A0092B-C50C-407E-A947-70E740481C1C}">
                <a14:useLocalDpi xmlns:a14="http://schemas.microsoft.com/office/drawing/2010/main" val="0"/>
              </a:ext>
            </a:extLst>
          </a:blip>
          <a:srcRect l="30115" t="9598" r="14663"/>
          <a:stretch/>
        </p:blipFill>
        <p:spPr>
          <a:xfrm>
            <a:off x="7724756" y="2190811"/>
            <a:ext cx="1443992" cy="1329684"/>
          </a:xfrm>
          <a:prstGeom prst="rect">
            <a:avLst/>
          </a:prstGeom>
        </p:spPr>
      </p:pic>
      <p:pic>
        <p:nvPicPr>
          <p:cNvPr id="25" name="Picture 24" descr="Diagram&#10;&#10;Description automatically generated">
            <a:extLst>
              <a:ext uri="{FF2B5EF4-FFF2-40B4-BE49-F238E27FC236}">
                <a16:creationId xmlns:a16="http://schemas.microsoft.com/office/drawing/2014/main" id="{4CFF53C9-0846-4F4A-A57D-82E6F0558D0A}"/>
              </a:ext>
            </a:extLst>
          </p:cNvPr>
          <p:cNvPicPr>
            <a:picLocks noChangeAspect="1"/>
          </p:cNvPicPr>
          <p:nvPr/>
        </p:nvPicPr>
        <p:blipFill rotWithShape="1">
          <a:blip r:embed="rId10">
            <a:extLst>
              <a:ext uri="{28A0092B-C50C-407E-A947-70E740481C1C}">
                <a14:useLocalDpi xmlns:a14="http://schemas.microsoft.com/office/drawing/2010/main" val="0"/>
              </a:ext>
            </a:extLst>
          </a:blip>
          <a:srcRect l="42770" t="7196" r="7731" b="12804"/>
          <a:stretch/>
        </p:blipFill>
        <p:spPr>
          <a:xfrm>
            <a:off x="7768568" y="5204307"/>
            <a:ext cx="1436394" cy="1305825"/>
          </a:xfrm>
          <a:prstGeom prst="rect">
            <a:avLst/>
          </a:prstGeom>
        </p:spPr>
      </p:pic>
      <p:pic>
        <p:nvPicPr>
          <p:cNvPr id="36" name="Picture 35" descr="A close up of a mans face&#10;&#10;Description automatically generated">
            <a:extLst>
              <a:ext uri="{FF2B5EF4-FFF2-40B4-BE49-F238E27FC236}">
                <a16:creationId xmlns:a16="http://schemas.microsoft.com/office/drawing/2014/main" id="{15DB8AEB-C5AB-4BA3-A562-B31AFFA15B6D}"/>
              </a:ext>
            </a:extLst>
          </p:cNvPr>
          <p:cNvPicPr>
            <a:picLocks noChangeAspect="1"/>
          </p:cNvPicPr>
          <p:nvPr/>
        </p:nvPicPr>
        <p:blipFill rotWithShape="1">
          <a:blip r:embed="rId11">
            <a:extLst>
              <a:ext uri="{28A0092B-C50C-407E-A947-70E740481C1C}">
                <a14:useLocalDpi xmlns:a14="http://schemas.microsoft.com/office/drawing/2010/main" val="0"/>
              </a:ext>
            </a:extLst>
          </a:blip>
          <a:srcRect l="37852" t="13443" r="14421" b="9204"/>
          <a:stretch/>
        </p:blipFill>
        <p:spPr>
          <a:xfrm>
            <a:off x="5595008" y="5196620"/>
            <a:ext cx="1443953" cy="1316410"/>
          </a:xfrm>
          <a:prstGeom prst="rect">
            <a:avLst/>
          </a:prstGeom>
        </p:spPr>
      </p:pic>
    </p:spTree>
    <p:extLst>
      <p:ext uri="{BB962C8B-B14F-4D97-AF65-F5344CB8AC3E}">
        <p14:creationId xmlns:p14="http://schemas.microsoft.com/office/powerpoint/2010/main" val="1431603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520FC1-13CA-482E-8294-7CDDEF6F0461}"/>
              </a:ext>
            </a:extLst>
          </p:cNvPr>
          <p:cNvSpPr/>
          <p:nvPr/>
        </p:nvSpPr>
        <p:spPr>
          <a:xfrm>
            <a:off x="1726323" y="3641380"/>
            <a:ext cx="2881877" cy="29122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59407A61-B1BB-408D-958F-D6E0ACA8A836}"/>
              </a:ext>
            </a:extLst>
          </p:cNvPr>
          <p:cNvGrpSpPr/>
          <p:nvPr/>
        </p:nvGrpSpPr>
        <p:grpSpPr>
          <a:xfrm>
            <a:off x="5297810" y="654751"/>
            <a:ext cx="4150995" cy="5898828"/>
            <a:chOff x="457205" y="654751"/>
            <a:chExt cx="4150995" cy="5898828"/>
          </a:xfrm>
        </p:grpSpPr>
        <p:sp>
          <p:nvSpPr>
            <p:cNvPr id="23" name="Rectangle 22">
              <a:extLst>
                <a:ext uri="{FF2B5EF4-FFF2-40B4-BE49-F238E27FC236}">
                  <a16:creationId xmlns:a16="http://schemas.microsoft.com/office/drawing/2014/main" id="{D6CEDD8E-0E35-4E13-8653-F632FBB4A33C}"/>
                </a:ext>
              </a:extLst>
            </p:cNvPr>
            <p:cNvSpPr/>
            <p:nvPr/>
          </p:nvSpPr>
          <p:spPr>
            <a:xfrm>
              <a:off x="457205" y="3641379"/>
              <a:ext cx="4150995"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4" name="Rectangle 23">
              <a:extLst>
                <a:ext uri="{FF2B5EF4-FFF2-40B4-BE49-F238E27FC236}">
                  <a16:creationId xmlns:a16="http://schemas.microsoft.com/office/drawing/2014/main" id="{1613EFD5-BD3E-4BC1-B7F3-2F2B7724164F}"/>
                </a:ext>
              </a:extLst>
            </p:cNvPr>
            <p:cNvSpPr/>
            <p:nvPr/>
          </p:nvSpPr>
          <p:spPr>
            <a:xfrm>
              <a:off x="457205" y="5136846"/>
              <a:ext cx="4150995"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5" name="Rectangle 24">
              <a:extLst>
                <a:ext uri="{FF2B5EF4-FFF2-40B4-BE49-F238E27FC236}">
                  <a16:creationId xmlns:a16="http://schemas.microsoft.com/office/drawing/2014/main" id="{C2A3DB2E-BEA2-4393-A3BC-37F420C2E3E1}"/>
                </a:ext>
              </a:extLst>
            </p:cNvPr>
            <p:cNvSpPr/>
            <p:nvPr/>
          </p:nvSpPr>
          <p:spPr>
            <a:xfrm>
              <a:off x="457205" y="654751"/>
              <a:ext cx="4150995"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6" name="Rectangle 25">
              <a:extLst>
                <a:ext uri="{FF2B5EF4-FFF2-40B4-BE49-F238E27FC236}">
                  <a16:creationId xmlns:a16="http://schemas.microsoft.com/office/drawing/2014/main" id="{DA8627E5-FDD6-4728-9D2A-40D0447A17F6}"/>
                </a:ext>
              </a:extLst>
            </p:cNvPr>
            <p:cNvSpPr/>
            <p:nvPr/>
          </p:nvSpPr>
          <p:spPr>
            <a:xfrm>
              <a:off x="457205" y="2150218"/>
              <a:ext cx="4150995"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sp>
        <p:nvSpPr>
          <p:cNvPr id="21" name="Rectangle 20">
            <a:extLst>
              <a:ext uri="{FF2B5EF4-FFF2-40B4-BE49-F238E27FC236}">
                <a16:creationId xmlns:a16="http://schemas.microsoft.com/office/drawing/2014/main" id="{8AB4C6A4-536F-4F85-A30A-257C287245CD}"/>
              </a:ext>
            </a:extLst>
          </p:cNvPr>
          <p:cNvSpPr/>
          <p:nvPr/>
        </p:nvSpPr>
        <p:spPr>
          <a:xfrm>
            <a:off x="1726323" y="654751"/>
            <a:ext cx="2881877"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sp>
        <p:nvSpPr>
          <p:cNvPr id="22" name="Rectangle 21">
            <a:extLst>
              <a:ext uri="{FF2B5EF4-FFF2-40B4-BE49-F238E27FC236}">
                <a16:creationId xmlns:a16="http://schemas.microsoft.com/office/drawing/2014/main" id="{143A49FB-3611-493F-9354-E5A57A3E1831}"/>
              </a:ext>
            </a:extLst>
          </p:cNvPr>
          <p:cNvSpPr/>
          <p:nvPr/>
        </p:nvSpPr>
        <p:spPr>
          <a:xfrm>
            <a:off x="1726323" y="2150218"/>
            <a:ext cx="2881877" cy="1416733"/>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1/4</a:t>
            </a:r>
            <a:endParaRPr lang="en-SG" sz="1801" dirty="0">
              <a:solidFill>
                <a:schemeClr val="tx1"/>
              </a:solidFill>
            </a:endParaRPr>
          </a:p>
        </p:txBody>
      </p:sp>
      <p:grpSp>
        <p:nvGrpSpPr>
          <p:cNvPr id="3" name="Group 2">
            <a:extLst>
              <a:ext uri="{FF2B5EF4-FFF2-40B4-BE49-F238E27FC236}">
                <a16:creationId xmlns:a16="http://schemas.microsoft.com/office/drawing/2014/main" id="{B9171FA2-5F4E-4F15-B7C9-5F0C139B97A7}"/>
              </a:ext>
            </a:extLst>
          </p:cNvPr>
          <p:cNvGrpSpPr/>
          <p:nvPr/>
        </p:nvGrpSpPr>
        <p:grpSpPr>
          <a:xfrm>
            <a:off x="297817" y="4453586"/>
            <a:ext cx="1038224" cy="1268233"/>
            <a:chOff x="297817" y="4663443"/>
            <a:chExt cx="1038224" cy="1268233"/>
          </a:xfrm>
        </p:grpSpPr>
        <p:sp>
          <p:nvSpPr>
            <p:cNvPr id="35" name="TextBox 34">
              <a:extLst>
                <a:ext uri="{FF2B5EF4-FFF2-40B4-BE49-F238E27FC236}">
                  <a16:creationId xmlns:a16="http://schemas.microsoft.com/office/drawing/2014/main" id="{B1C8FFB9-AFFA-4E64-9B25-9EB3107CA119}"/>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6232ADF-DCF3-4B15-BAF1-0E62CFC0AA5C}"/>
                </a:ext>
              </a:extLst>
            </p:cNvPr>
            <p:cNvSpPr txBox="1"/>
            <p:nvPr/>
          </p:nvSpPr>
          <p:spPr>
            <a:xfrm>
              <a:off x="297817" y="4869847"/>
              <a:ext cx="1038224" cy="1061829"/>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symmetrical-</a:t>
              </a:r>
              <a:r>
                <a:rPr lang="en-US" sz="700" dirty="0" err="1">
                  <a:latin typeface="Arial" panose="020B0604020202020204" pitchFamily="34" charset="0"/>
                  <a:cs typeface="Arial" panose="020B0604020202020204" pitchFamily="34" charset="0"/>
                </a:rPr>
                <a:t>ish</a:t>
              </a:r>
              <a:endParaRPr lang="en-US"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02 jagged lines</a:t>
              </a:r>
            </a:p>
            <a:p>
              <a:r>
                <a:rPr lang="en-US" sz="700" dirty="0">
                  <a:latin typeface="Arial" panose="020B0604020202020204" pitchFamily="34" charset="0"/>
                  <a:cs typeface="Arial" panose="020B0604020202020204" pitchFamily="34" charset="0"/>
                </a:rPr>
                <a:t>03 monster face</a:t>
              </a:r>
              <a:endParaRPr lang="en-SG" sz="700" dirty="0">
                <a:latin typeface="Arial" panose="020B0604020202020204" pitchFamily="34" charset="0"/>
                <a:cs typeface="Arial" panose="020B0604020202020204" pitchFamily="34" charset="0"/>
              </a:endParaRPr>
            </a:p>
            <a:p>
              <a:r>
                <a:rPr lang="en-US" sz="700" dirty="0">
                  <a:latin typeface="Arial" panose="020B0604020202020204" pitchFamily="34" charset="0"/>
                  <a:cs typeface="Arial" panose="020B0604020202020204" pitchFamily="34" charset="0"/>
                </a:rPr>
                <a:t>04 purple palette</a:t>
              </a:r>
            </a:p>
            <a:p>
              <a:r>
                <a:rPr lang="en-US" sz="700" dirty="0">
                  <a:latin typeface="Arial" panose="020B0604020202020204" pitchFamily="34" charset="0"/>
                  <a:cs typeface="Arial" panose="020B0604020202020204" pitchFamily="34" charset="0"/>
                </a:rPr>
                <a:t>05 light color palette</a:t>
              </a:r>
            </a:p>
            <a:p>
              <a:r>
                <a:rPr lang="en-US" sz="700" dirty="0">
                  <a:latin typeface="Arial" panose="020B0604020202020204" pitchFamily="34" charset="0"/>
                  <a:cs typeface="Arial" panose="020B0604020202020204" pitchFamily="34" charset="0"/>
                </a:rPr>
                <a:t>06 fewer points</a:t>
              </a:r>
            </a:p>
            <a:p>
              <a:r>
                <a:rPr lang="en-US" sz="700" dirty="0">
                  <a:latin typeface="Arial" panose="020B0604020202020204" pitchFamily="34" charset="0"/>
                  <a:cs typeface="Arial" panose="020B0604020202020204" pitchFamily="34" charset="0"/>
                </a:rPr>
                <a:t>07 bird-like</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37" name="Rectangle 36">
            <a:extLst>
              <a:ext uri="{FF2B5EF4-FFF2-40B4-BE49-F238E27FC236}">
                <a16:creationId xmlns:a16="http://schemas.microsoft.com/office/drawing/2014/main" id="{8A914215-54A8-4AEA-8A62-B3E2DA5EBBF0}"/>
              </a:ext>
            </a:extLst>
          </p:cNvPr>
          <p:cNvSpPr/>
          <p:nvPr/>
        </p:nvSpPr>
        <p:spPr>
          <a:xfrm>
            <a:off x="398145" y="5721819"/>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39" name="Rectangle 38">
            <a:extLst>
              <a:ext uri="{FF2B5EF4-FFF2-40B4-BE49-F238E27FC236}">
                <a16:creationId xmlns:a16="http://schemas.microsoft.com/office/drawing/2014/main" id="{F5526C52-CE97-4D95-B20F-3C672D354766}"/>
              </a:ext>
            </a:extLst>
          </p:cNvPr>
          <p:cNvSpPr/>
          <p:nvPr/>
        </p:nvSpPr>
        <p:spPr>
          <a:xfrm>
            <a:off x="398145" y="5940894"/>
            <a:ext cx="287655"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40" name="Rectangle 39">
            <a:extLst>
              <a:ext uri="{FF2B5EF4-FFF2-40B4-BE49-F238E27FC236}">
                <a16:creationId xmlns:a16="http://schemas.microsoft.com/office/drawing/2014/main" id="{B3A720C3-69D5-4C93-B45F-A1CF7891EA58}"/>
              </a:ext>
            </a:extLst>
          </p:cNvPr>
          <p:cNvSpPr/>
          <p:nvPr/>
        </p:nvSpPr>
        <p:spPr>
          <a:xfrm>
            <a:off x="398144" y="6158215"/>
            <a:ext cx="287655" cy="40737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sp>
        <p:nvSpPr>
          <p:cNvPr id="42" name="Rectangle 41">
            <a:extLst>
              <a:ext uri="{FF2B5EF4-FFF2-40B4-BE49-F238E27FC236}">
                <a16:creationId xmlns:a16="http://schemas.microsoft.com/office/drawing/2014/main" id="{EB5DD5A1-05EF-4231-9E54-1B0FAA6A223E}"/>
              </a:ext>
            </a:extLst>
          </p:cNvPr>
          <p:cNvSpPr/>
          <p:nvPr/>
        </p:nvSpPr>
        <p:spPr>
          <a:xfrm>
            <a:off x="713423" y="5721819"/>
            <a:ext cx="601980"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04</a:t>
            </a:r>
            <a:endParaRPr lang="en-SG" sz="800" b="1" dirty="0">
              <a:solidFill>
                <a:srgbClr val="1CB857"/>
              </a:solidFill>
            </a:endParaRPr>
          </a:p>
        </p:txBody>
      </p:sp>
      <p:sp>
        <p:nvSpPr>
          <p:cNvPr id="43" name="Rectangle 42">
            <a:extLst>
              <a:ext uri="{FF2B5EF4-FFF2-40B4-BE49-F238E27FC236}">
                <a16:creationId xmlns:a16="http://schemas.microsoft.com/office/drawing/2014/main" id="{6F2887BE-4AF8-4AD7-8E70-ED58B1AB1F8E}"/>
              </a:ext>
            </a:extLst>
          </p:cNvPr>
          <p:cNvSpPr/>
          <p:nvPr/>
        </p:nvSpPr>
        <p:spPr>
          <a:xfrm>
            <a:off x="713423" y="5940894"/>
            <a:ext cx="601980"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05</a:t>
            </a:r>
            <a:endParaRPr lang="en-SG" sz="800" b="1" dirty="0">
              <a:solidFill>
                <a:srgbClr val="1CB857"/>
              </a:solidFill>
            </a:endParaRPr>
          </a:p>
        </p:txBody>
      </p:sp>
      <p:sp>
        <p:nvSpPr>
          <p:cNvPr id="44" name="Rectangle 43">
            <a:extLst>
              <a:ext uri="{FF2B5EF4-FFF2-40B4-BE49-F238E27FC236}">
                <a16:creationId xmlns:a16="http://schemas.microsoft.com/office/drawing/2014/main" id="{B50F3E14-3AC0-43EF-B87B-FFEECC039D36}"/>
              </a:ext>
            </a:extLst>
          </p:cNvPr>
          <p:cNvSpPr/>
          <p:nvPr/>
        </p:nvSpPr>
        <p:spPr>
          <a:xfrm>
            <a:off x="713422" y="6158215"/>
            <a:ext cx="601980"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06</a:t>
            </a:r>
            <a:endParaRPr lang="en-SG" sz="800" b="1" dirty="0">
              <a:solidFill>
                <a:srgbClr val="1CB857"/>
              </a:solidFill>
            </a:endParaRPr>
          </a:p>
        </p:txBody>
      </p:sp>
      <p:sp>
        <p:nvSpPr>
          <p:cNvPr id="45" name="Rectangle 44">
            <a:extLst>
              <a:ext uri="{FF2B5EF4-FFF2-40B4-BE49-F238E27FC236}">
                <a16:creationId xmlns:a16="http://schemas.microsoft.com/office/drawing/2014/main" id="{DC9B9B96-DA4C-4F64-B6F5-D7A2D9C526E4}"/>
              </a:ext>
            </a:extLst>
          </p:cNvPr>
          <p:cNvSpPr/>
          <p:nvPr/>
        </p:nvSpPr>
        <p:spPr>
          <a:xfrm>
            <a:off x="713422" y="6374285"/>
            <a:ext cx="601980" cy="19130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07</a:t>
            </a:r>
            <a:endParaRPr lang="en-SG" sz="800" b="1" dirty="0">
              <a:solidFill>
                <a:srgbClr val="1CB857"/>
              </a:solidFill>
            </a:endParaRPr>
          </a:p>
        </p:txBody>
      </p:sp>
      <p:pic>
        <p:nvPicPr>
          <p:cNvPr id="11" name="Picture 10" descr="Diagram&#10;&#10;Description automatically generated">
            <a:extLst>
              <a:ext uri="{FF2B5EF4-FFF2-40B4-BE49-F238E27FC236}">
                <a16:creationId xmlns:a16="http://schemas.microsoft.com/office/drawing/2014/main" id="{23A7A0C8-412A-4CEC-8D00-C66A3196916A}"/>
              </a:ext>
            </a:extLst>
          </p:cNvPr>
          <p:cNvPicPr>
            <a:picLocks noChangeAspect="1"/>
          </p:cNvPicPr>
          <p:nvPr/>
        </p:nvPicPr>
        <p:blipFill rotWithShape="1">
          <a:blip r:embed="rId2">
            <a:extLst>
              <a:ext uri="{28A0092B-C50C-407E-A947-70E740481C1C}">
                <a14:useLocalDpi xmlns:a14="http://schemas.microsoft.com/office/drawing/2010/main" val="0"/>
              </a:ext>
            </a:extLst>
          </a:blip>
          <a:srcRect l="38891" t="10210" r="19162" b="9662"/>
          <a:stretch/>
        </p:blipFill>
        <p:spPr>
          <a:xfrm>
            <a:off x="2575631" y="2167847"/>
            <a:ext cx="1285722" cy="1381471"/>
          </a:xfrm>
          <a:prstGeom prst="rect">
            <a:avLst/>
          </a:prstGeom>
        </p:spPr>
      </p:pic>
      <p:pic>
        <p:nvPicPr>
          <p:cNvPr id="15" name="Picture 14" descr="Diagram&#10;&#10;Description automatically generated">
            <a:extLst>
              <a:ext uri="{FF2B5EF4-FFF2-40B4-BE49-F238E27FC236}">
                <a16:creationId xmlns:a16="http://schemas.microsoft.com/office/drawing/2014/main" id="{1C8F5227-4A99-44A5-8F83-1BA0D8EE1F2E}"/>
              </a:ext>
            </a:extLst>
          </p:cNvPr>
          <p:cNvPicPr>
            <a:picLocks noChangeAspect="1"/>
          </p:cNvPicPr>
          <p:nvPr/>
        </p:nvPicPr>
        <p:blipFill rotWithShape="1">
          <a:blip r:embed="rId3">
            <a:extLst>
              <a:ext uri="{28A0092B-C50C-407E-A947-70E740481C1C}">
                <a14:useLocalDpi xmlns:a14="http://schemas.microsoft.com/office/drawing/2010/main" val="0"/>
              </a:ext>
            </a:extLst>
          </a:blip>
          <a:srcRect l="37125" t="12133" r="15243" b="8406"/>
          <a:stretch/>
        </p:blipFill>
        <p:spPr>
          <a:xfrm>
            <a:off x="6637020" y="2167660"/>
            <a:ext cx="1478279" cy="1387197"/>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B40F61F6-B8C9-4B42-824F-D8E6ABE786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3024" y="3664449"/>
            <a:ext cx="2436607" cy="1370592"/>
          </a:xfrm>
          <a:prstGeom prst="rect">
            <a:avLst/>
          </a:prstGeom>
        </p:spPr>
      </p:pic>
      <p:pic>
        <p:nvPicPr>
          <p:cNvPr id="19" name="Picture 18" descr="A picture containing drawing&#10;&#10;Description automatically generated">
            <a:extLst>
              <a:ext uri="{FF2B5EF4-FFF2-40B4-BE49-F238E27FC236}">
                <a16:creationId xmlns:a16="http://schemas.microsoft.com/office/drawing/2014/main" id="{1B96FC20-E269-4343-AA22-10E229CF3491}"/>
              </a:ext>
            </a:extLst>
          </p:cNvPr>
          <p:cNvPicPr>
            <a:picLocks noChangeAspect="1"/>
          </p:cNvPicPr>
          <p:nvPr/>
        </p:nvPicPr>
        <p:blipFill rotWithShape="1">
          <a:blip r:embed="rId5">
            <a:extLst>
              <a:ext uri="{28A0092B-C50C-407E-A947-70E740481C1C}">
                <a14:useLocalDpi xmlns:a14="http://schemas.microsoft.com/office/drawing/2010/main" val="0"/>
              </a:ext>
            </a:extLst>
          </a:blip>
          <a:srcRect l="22815" t="1050" r="22237" b="-1050"/>
          <a:stretch/>
        </p:blipFill>
        <p:spPr>
          <a:xfrm>
            <a:off x="1897617" y="3765621"/>
            <a:ext cx="2641750" cy="2704314"/>
          </a:xfrm>
          <a:prstGeom prst="rect">
            <a:avLst/>
          </a:prstGeom>
        </p:spPr>
      </p:pic>
      <p:pic>
        <p:nvPicPr>
          <p:cNvPr id="30" name="Picture 29" descr="A picture containing shape&#10;&#10;Description automatically generated">
            <a:extLst>
              <a:ext uri="{FF2B5EF4-FFF2-40B4-BE49-F238E27FC236}">
                <a16:creationId xmlns:a16="http://schemas.microsoft.com/office/drawing/2014/main" id="{EF5C0A24-411B-4DBD-854A-4F223FB9A9F5}"/>
              </a:ext>
            </a:extLst>
          </p:cNvPr>
          <p:cNvPicPr>
            <a:picLocks noChangeAspect="1"/>
          </p:cNvPicPr>
          <p:nvPr/>
        </p:nvPicPr>
        <p:blipFill rotWithShape="1">
          <a:blip r:embed="rId6">
            <a:extLst>
              <a:ext uri="{28A0092B-C50C-407E-A947-70E740481C1C}">
                <a14:useLocalDpi xmlns:a14="http://schemas.microsoft.com/office/drawing/2010/main" val="0"/>
              </a:ext>
            </a:extLst>
          </a:blip>
          <a:srcRect l="29865" t="3224" r="17739" b="11146"/>
          <a:stretch/>
        </p:blipFill>
        <p:spPr>
          <a:xfrm>
            <a:off x="2468880" y="674019"/>
            <a:ext cx="1502519" cy="1381225"/>
          </a:xfrm>
          <a:prstGeom prst="rect">
            <a:avLst/>
          </a:prstGeom>
        </p:spPr>
      </p:pic>
      <p:pic>
        <p:nvPicPr>
          <p:cNvPr id="32" name="Picture 31" descr="A close up of a logo&#10;&#10;Description automatically generated">
            <a:extLst>
              <a:ext uri="{FF2B5EF4-FFF2-40B4-BE49-F238E27FC236}">
                <a16:creationId xmlns:a16="http://schemas.microsoft.com/office/drawing/2014/main" id="{8D76D14D-9E05-406C-AADA-41AE4E1C5459}"/>
              </a:ext>
            </a:extLst>
          </p:cNvPr>
          <p:cNvPicPr>
            <a:picLocks noChangeAspect="1"/>
          </p:cNvPicPr>
          <p:nvPr/>
        </p:nvPicPr>
        <p:blipFill rotWithShape="1">
          <a:blip r:embed="rId7">
            <a:extLst>
              <a:ext uri="{28A0092B-C50C-407E-A947-70E740481C1C}">
                <a14:useLocalDpi xmlns:a14="http://schemas.microsoft.com/office/drawing/2010/main" val="0"/>
              </a:ext>
            </a:extLst>
          </a:blip>
          <a:srcRect l="36799" t="5330" r="18317" b="13409"/>
          <a:stretch/>
        </p:blipFill>
        <p:spPr>
          <a:xfrm rot="5400000">
            <a:off x="6681180" y="658267"/>
            <a:ext cx="1384254" cy="1409700"/>
          </a:xfrm>
          <a:prstGeom prst="rect">
            <a:avLst/>
          </a:prstGeom>
        </p:spPr>
      </p:pic>
      <p:pic>
        <p:nvPicPr>
          <p:cNvPr id="34" name="Picture 33" descr="A picture containing drawing&#10;&#10;Description automatically generated">
            <a:extLst>
              <a:ext uri="{FF2B5EF4-FFF2-40B4-BE49-F238E27FC236}">
                <a16:creationId xmlns:a16="http://schemas.microsoft.com/office/drawing/2014/main" id="{7462AA25-1D61-4CD3-8F8C-3F1E0CC7984E}"/>
              </a:ext>
            </a:extLst>
          </p:cNvPr>
          <p:cNvPicPr>
            <a:picLocks noChangeAspect="1"/>
          </p:cNvPicPr>
          <p:nvPr/>
        </p:nvPicPr>
        <p:blipFill rotWithShape="1">
          <a:blip r:embed="rId8">
            <a:extLst>
              <a:ext uri="{28A0092B-C50C-407E-A947-70E740481C1C}">
                <a14:useLocalDpi xmlns:a14="http://schemas.microsoft.com/office/drawing/2010/main" val="0"/>
              </a:ext>
            </a:extLst>
          </a:blip>
          <a:srcRect l="32085" t="8889" r="20250" b="13286"/>
          <a:stretch/>
        </p:blipFill>
        <p:spPr>
          <a:xfrm>
            <a:off x="6687979" y="5211105"/>
            <a:ext cx="1370655" cy="1258830"/>
          </a:xfrm>
          <a:prstGeom prst="rect">
            <a:avLst/>
          </a:prstGeom>
        </p:spPr>
      </p:pic>
    </p:spTree>
    <p:extLst>
      <p:ext uri="{BB962C8B-B14F-4D97-AF65-F5344CB8AC3E}">
        <p14:creationId xmlns:p14="http://schemas.microsoft.com/office/powerpoint/2010/main" val="3103839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8520FC1-13CA-482E-8294-7CDDEF6F0461}"/>
              </a:ext>
            </a:extLst>
          </p:cNvPr>
          <p:cNvSpPr/>
          <p:nvPr/>
        </p:nvSpPr>
        <p:spPr>
          <a:xfrm>
            <a:off x="1726323" y="654751"/>
            <a:ext cx="2881877" cy="589882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4/4</a:t>
            </a:r>
            <a:endParaRPr lang="en-SG" sz="1801" dirty="0">
              <a:solidFill>
                <a:schemeClr val="tx1"/>
              </a:solidFill>
            </a:endParaRPr>
          </a:p>
        </p:txBody>
      </p:sp>
      <p:sp>
        <p:nvSpPr>
          <p:cNvPr id="4" name="TextBox 3">
            <a:extLst>
              <a:ext uri="{FF2B5EF4-FFF2-40B4-BE49-F238E27FC236}">
                <a16:creationId xmlns:a16="http://schemas.microsoft.com/office/drawing/2014/main" id="{E58FC1FD-4116-4F9F-AB03-B51954A08658}"/>
              </a:ext>
            </a:extLst>
          </p:cNvPr>
          <p:cNvSpPr txBox="1"/>
          <p:nvPr/>
        </p:nvSpPr>
        <p:spPr>
          <a:xfrm>
            <a:off x="1476380"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&lt;Computational Design Thinking&gt;</a:t>
            </a:r>
            <a:endParaRPr lang="en-SG" sz="750" b="1" dirty="0">
              <a:latin typeface="Consolas" panose="020B0609020204030204" pitchFamily="49" charset="0"/>
            </a:endParaRPr>
          </a:p>
        </p:txBody>
      </p:sp>
      <p:sp>
        <p:nvSpPr>
          <p:cNvPr id="5" name="TextBox 4">
            <a:extLst>
              <a:ext uri="{FF2B5EF4-FFF2-40B4-BE49-F238E27FC236}">
                <a16:creationId xmlns:a16="http://schemas.microsoft.com/office/drawing/2014/main" id="{8CD0D2F6-851E-4060-A070-3437C942866E}"/>
              </a:ext>
            </a:extLst>
          </p:cNvPr>
          <p:cNvSpPr txBox="1"/>
          <p:nvPr/>
        </p:nvSpPr>
        <p:spPr>
          <a:xfrm>
            <a:off x="6316986" y="316230"/>
            <a:ext cx="2112645" cy="215444"/>
          </a:xfrm>
          <a:prstGeom prst="rect">
            <a:avLst/>
          </a:prstGeom>
          <a:noFill/>
        </p:spPr>
        <p:txBody>
          <a:bodyPr wrap="square" rtlCol="0">
            <a:spAutoFit/>
          </a:bodyPr>
          <a:lstStyle/>
          <a:p>
            <a:pPr algn="ctr"/>
            <a:r>
              <a:rPr lang="en-US" sz="750" b="1" dirty="0">
                <a:latin typeface="Consolas" panose="020B0609020204030204" pitchFamily="49" charset="0"/>
              </a:rPr>
              <a:t>&lt;Generative Design&gt;</a:t>
            </a:r>
            <a:endParaRPr lang="en-SG" sz="750" b="1" dirty="0">
              <a:latin typeface="Consolas" panose="020B0609020204030204" pitchFamily="49" charset="0"/>
            </a:endParaRPr>
          </a:p>
        </p:txBody>
      </p:sp>
      <p:sp>
        <p:nvSpPr>
          <p:cNvPr id="6" name="TextBox 5">
            <a:extLst>
              <a:ext uri="{FF2B5EF4-FFF2-40B4-BE49-F238E27FC236}">
                <a16:creationId xmlns:a16="http://schemas.microsoft.com/office/drawing/2014/main" id="{A7805250-1096-413A-99CD-0A595205E907}"/>
              </a:ext>
            </a:extLst>
          </p:cNvPr>
          <p:cNvSpPr txBox="1"/>
          <p:nvPr/>
        </p:nvSpPr>
        <p:spPr>
          <a:xfrm>
            <a:off x="323854" y="323924"/>
            <a:ext cx="681990" cy="184666"/>
          </a:xfrm>
          <a:prstGeom prst="rect">
            <a:avLst/>
          </a:prstGeom>
          <a:noFill/>
        </p:spPr>
        <p:txBody>
          <a:bodyPr wrap="square" rtlCol="0">
            <a:spAutoFit/>
          </a:bodyPr>
          <a:lstStyle/>
          <a:p>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08ADEB79-E814-474C-8923-C7FAEA1599B6}"/>
              </a:ext>
            </a:extLst>
          </p:cNvPr>
          <p:cNvSpPr txBox="1"/>
          <p:nvPr/>
        </p:nvSpPr>
        <p:spPr>
          <a:xfrm>
            <a:off x="8863967" y="316230"/>
            <a:ext cx="681990" cy="184666"/>
          </a:xfrm>
          <a:prstGeom prst="rect">
            <a:avLst/>
          </a:prstGeom>
          <a:noFill/>
        </p:spPr>
        <p:txBody>
          <a:bodyPr wrap="square" rtlCol="0">
            <a:spAutoFit/>
          </a:bodyPr>
          <a:lstStyle/>
          <a:p>
            <a:pPr algn="r"/>
            <a:r>
              <a:rPr lang="en-US" sz="600" dirty="0">
                <a:latin typeface="Arial" panose="020B0604020202020204" pitchFamily="34" charset="0"/>
                <a:cs typeface="Arial" panose="020B0604020202020204" pitchFamily="34" charset="0"/>
              </a:rPr>
              <a:t>P#</a:t>
            </a:r>
            <a:endParaRPr lang="en-SG" sz="6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1F084932-86E3-48CC-BDAA-C04215E85D38}"/>
              </a:ext>
            </a:extLst>
          </p:cNvPr>
          <p:cNvGrpSpPr/>
          <p:nvPr/>
        </p:nvGrpSpPr>
        <p:grpSpPr>
          <a:xfrm>
            <a:off x="5297810" y="654752"/>
            <a:ext cx="4150995" cy="5898827"/>
            <a:chOff x="5297810" y="654752"/>
            <a:chExt cx="4150995" cy="5898827"/>
          </a:xfrm>
        </p:grpSpPr>
        <p:sp>
          <p:nvSpPr>
            <p:cNvPr id="26" name="Rectangle 25">
              <a:extLst>
                <a:ext uri="{FF2B5EF4-FFF2-40B4-BE49-F238E27FC236}">
                  <a16:creationId xmlns:a16="http://schemas.microsoft.com/office/drawing/2014/main" id="{DA8627E5-FDD6-4728-9D2A-40D0447A17F6}"/>
                </a:ext>
              </a:extLst>
            </p:cNvPr>
            <p:cNvSpPr/>
            <p:nvPr/>
          </p:nvSpPr>
          <p:spPr>
            <a:xfrm>
              <a:off x="5297810" y="654752"/>
              <a:ext cx="4150995" cy="29122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sp>
          <p:nvSpPr>
            <p:cNvPr id="23" name="Rectangle 22">
              <a:extLst>
                <a:ext uri="{FF2B5EF4-FFF2-40B4-BE49-F238E27FC236}">
                  <a16:creationId xmlns:a16="http://schemas.microsoft.com/office/drawing/2014/main" id="{D6CEDD8E-0E35-4E13-8653-F632FBB4A33C}"/>
                </a:ext>
              </a:extLst>
            </p:cNvPr>
            <p:cNvSpPr/>
            <p:nvPr/>
          </p:nvSpPr>
          <p:spPr>
            <a:xfrm>
              <a:off x="5297810" y="3641379"/>
              <a:ext cx="4150995" cy="291220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1" dirty="0">
                  <a:solidFill>
                    <a:schemeClr val="tx1"/>
                  </a:solidFill>
                </a:rPr>
                <a:t>1/2</a:t>
              </a:r>
              <a:endParaRPr lang="en-SG" sz="1801" dirty="0">
                <a:solidFill>
                  <a:schemeClr val="tx1"/>
                </a:solidFill>
              </a:endParaRPr>
            </a:p>
          </p:txBody>
        </p:sp>
      </p:grpSp>
      <p:grpSp>
        <p:nvGrpSpPr>
          <p:cNvPr id="8" name="Group 7">
            <a:extLst>
              <a:ext uri="{FF2B5EF4-FFF2-40B4-BE49-F238E27FC236}">
                <a16:creationId xmlns:a16="http://schemas.microsoft.com/office/drawing/2014/main" id="{18EA83DC-3E8E-4DB5-9B82-03A2149EF45F}"/>
              </a:ext>
            </a:extLst>
          </p:cNvPr>
          <p:cNvGrpSpPr/>
          <p:nvPr/>
        </p:nvGrpSpPr>
        <p:grpSpPr>
          <a:xfrm>
            <a:off x="297817" y="4889187"/>
            <a:ext cx="1038224" cy="837346"/>
            <a:chOff x="297817" y="4663443"/>
            <a:chExt cx="1038224" cy="837346"/>
          </a:xfrm>
        </p:grpSpPr>
        <p:sp>
          <p:nvSpPr>
            <p:cNvPr id="35" name="TextBox 34">
              <a:extLst>
                <a:ext uri="{FF2B5EF4-FFF2-40B4-BE49-F238E27FC236}">
                  <a16:creationId xmlns:a16="http://schemas.microsoft.com/office/drawing/2014/main" id="{B1C8FFB9-AFFA-4E64-9B25-9EB3107CA119}"/>
                </a:ext>
              </a:extLst>
            </p:cNvPr>
            <p:cNvSpPr txBox="1"/>
            <p:nvPr/>
          </p:nvSpPr>
          <p:spPr>
            <a:xfrm>
              <a:off x="297817" y="4663443"/>
              <a:ext cx="681990" cy="200055"/>
            </a:xfrm>
            <a:prstGeom prst="rect">
              <a:avLst/>
            </a:prstGeom>
            <a:noFill/>
          </p:spPr>
          <p:txBody>
            <a:bodyPr wrap="square" rtlCol="0">
              <a:spAutoFit/>
            </a:bodyPr>
            <a:lstStyle/>
            <a:p>
              <a:r>
                <a:rPr lang="en-US" sz="700" dirty="0">
                  <a:solidFill>
                    <a:srgbClr val="1CB857"/>
                  </a:solidFill>
                  <a:latin typeface="Arial" panose="020B0604020202020204" pitchFamily="34" charset="0"/>
                  <a:cs typeface="Arial" panose="020B0604020202020204" pitchFamily="34" charset="0"/>
                </a:rPr>
                <a:t>Captions</a:t>
              </a:r>
              <a:endParaRPr lang="en-SG" sz="700" dirty="0">
                <a:solidFill>
                  <a:srgbClr val="1CB857"/>
                </a:solidFill>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6232ADF-DCF3-4B15-BAF1-0E62CFC0AA5C}"/>
                </a:ext>
              </a:extLst>
            </p:cNvPr>
            <p:cNvSpPr txBox="1"/>
            <p:nvPr/>
          </p:nvSpPr>
          <p:spPr>
            <a:xfrm>
              <a:off x="297817" y="4869847"/>
              <a:ext cx="1038224" cy="630942"/>
            </a:xfrm>
            <a:prstGeom prst="rect">
              <a:avLst/>
            </a:prstGeom>
            <a:noFill/>
          </p:spPr>
          <p:txBody>
            <a:bodyPr wrap="square" rtlCol="0">
              <a:spAutoFit/>
            </a:bodyPr>
            <a:lstStyle/>
            <a:p>
              <a:r>
                <a:rPr lang="en-US" sz="700" dirty="0">
                  <a:latin typeface="Arial" panose="020B0604020202020204" pitchFamily="34" charset="0"/>
                  <a:cs typeface="Arial" panose="020B0604020202020204" pitchFamily="34" charset="0"/>
                </a:rPr>
                <a:t>01 Perspective view</a:t>
              </a:r>
            </a:p>
            <a:p>
              <a:r>
                <a:rPr lang="en-US" sz="700" dirty="0">
                  <a:latin typeface="Arial" panose="020B0604020202020204" pitchFamily="34" charset="0"/>
                  <a:cs typeface="Arial" panose="020B0604020202020204" pitchFamily="34" charset="0"/>
                </a:rPr>
                <a:t>02 side view</a:t>
              </a:r>
            </a:p>
            <a:p>
              <a:r>
                <a:rPr lang="en-US" sz="700" dirty="0">
                  <a:latin typeface="Arial" panose="020B0604020202020204" pitchFamily="34" charset="0"/>
                  <a:cs typeface="Arial" panose="020B0604020202020204" pitchFamily="34" charset="0"/>
                </a:rPr>
                <a:t>03 front view</a:t>
              </a:r>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a:p>
              <a:endParaRPr lang="en-SG" sz="700" dirty="0">
                <a:latin typeface="Arial" panose="020B0604020202020204" pitchFamily="34" charset="0"/>
                <a:cs typeface="Arial" panose="020B0604020202020204" pitchFamily="34" charset="0"/>
              </a:endParaRPr>
            </a:p>
          </p:txBody>
        </p:sp>
      </p:grpSp>
      <p:sp>
        <p:nvSpPr>
          <p:cNvPr id="40" name="Rectangle 39">
            <a:extLst>
              <a:ext uri="{FF2B5EF4-FFF2-40B4-BE49-F238E27FC236}">
                <a16:creationId xmlns:a16="http://schemas.microsoft.com/office/drawing/2014/main" id="{B3A720C3-69D5-4C93-B45F-A1CF7891EA58}"/>
              </a:ext>
            </a:extLst>
          </p:cNvPr>
          <p:cNvSpPr/>
          <p:nvPr/>
        </p:nvSpPr>
        <p:spPr>
          <a:xfrm>
            <a:off x="398144" y="5719201"/>
            <a:ext cx="287655" cy="84638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01</a:t>
            </a:r>
            <a:endParaRPr lang="en-SG" sz="800" b="1" dirty="0">
              <a:solidFill>
                <a:srgbClr val="1CB857"/>
              </a:solidFill>
            </a:endParaRPr>
          </a:p>
        </p:txBody>
      </p:sp>
      <p:sp>
        <p:nvSpPr>
          <p:cNvPr id="43" name="Rectangle 42">
            <a:extLst>
              <a:ext uri="{FF2B5EF4-FFF2-40B4-BE49-F238E27FC236}">
                <a16:creationId xmlns:a16="http://schemas.microsoft.com/office/drawing/2014/main" id="{6F2887BE-4AF8-4AD7-8E70-ED58B1AB1F8E}"/>
              </a:ext>
            </a:extLst>
          </p:cNvPr>
          <p:cNvSpPr/>
          <p:nvPr/>
        </p:nvSpPr>
        <p:spPr>
          <a:xfrm>
            <a:off x="713423" y="5721820"/>
            <a:ext cx="601980" cy="410376"/>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02</a:t>
            </a:r>
            <a:endParaRPr lang="en-SG" sz="800" b="1" dirty="0">
              <a:solidFill>
                <a:srgbClr val="1CB857"/>
              </a:solidFill>
            </a:endParaRPr>
          </a:p>
        </p:txBody>
      </p:sp>
      <p:sp>
        <p:nvSpPr>
          <p:cNvPr id="44" name="Rectangle 43">
            <a:extLst>
              <a:ext uri="{FF2B5EF4-FFF2-40B4-BE49-F238E27FC236}">
                <a16:creationId xmlns:a16="http://schemas.microsoft.com/office/drawing/2014/main" id="{B50F3E14-3AC0-43EF-B87B-FFEECC039D36}"/>
              </a:ext>
            </a:extLst>
          </p:cNvPr>
          <p:cNvSpPr/>
          <p:nvPr/>
        </p:nvSpPr>
        <p:spPr>
          <a:xfrm>
            <a:off x="713422" y="6158215"/>
            <a:ext cx="601980" cy="40737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864" rIns="18288" bIns="0" rtlCol="0" anchor="b"/>
          <a:lstStyle/>
          <a:p>
            <a:pPr algn="r"/>
            <a:r>
              <a:rPr lang="en-US" sz="800" b="1" dirty="0">
                <a:solidFill>
                  <a:srgbClr val="1CB857"/>
                </a:solidFill>
              </a:rPr>
              <a:t>03</a:t>
            </a:r>
            <a:endParaRPr lang="en-SG" sz="800" b="1" dirty="0">
              <a:solidFill>
                <a:srgbClr val="1CB857"/>
              </a:solidFill>
            </a:endParaRPr>
          </a:p>
        </p:txBody>
      </p:sp>
      <p:pic>
        <p:nvPicPr>
          <p:cNvPr id="13" name="Picture 12" descr="A close up of a logo&#10;&#10;Description automatically generated">
            <a:extLst>
              <a:ext uri="{FF2B5EF4-FFF2-40B4-BE49-F238E27FC236}">
                <a16:creationId xmlns:a16="http://schemas.microsoft.com/office/drawing/2014/main" id="{B54F8E7E-5065-4D28-BCDE-534AADD06BAC}"/>
              </a:ext>
            </a:extLst>
          </p:cNvPr>
          <p:cNvPicPr>
            <a:picLocks noChangeAspect="1"/>
          </p:cNvPicPr>
          <p:nvPr/>
        </p:nvPicPr>
        <p:blipFill rotWithShape="1">
          <a:blip r:embed="rId2">
            <a:extLst>
              <a:ext uri="{28A0092B-C50C-407E-A947-70E740481C1C}">
                <a14:useLocalDpi xmlns:a14="http://schemas.microsoft.com/office/drawing/2010/main" val="0"/>
              </a:ext>
            </a:extLst>
          </a:blip>
          <a:srcRect l="43306" t="12205" r="35155" b="18228"/>
          <a:stretch/>
        </p:blipFill>
        <p:spPr>
          <a:xfrm>
            <a:off x="6557332" y="685530"/>
            <a:ext cx="1567231" cy="2847348"/>
          </a:xfrm>
          <a:prstGeom prst="rect">
            <a:avLst/>
          </a:prstGeom>
        </p:spPr>
      </p:pic>
      <p:pic>
        <p:nvPicPr>
          <p:cNvPr id="17" name="Picture 16" descr="A picture containing diagram&#10;&#10;Description automatically generated">
            <a:extLst>
              <a:ext uri="{FF2B5EF4-FFF2-40B4-BE49-F238E27FC236}">
                <a16:creationId xmlns:a16="http://schemas.microsoft.com/office/drawing/2014/main" id="{D9A31BAD-82DA-414D-AE41-A1390635EAC0}"/>
              </a:ext>
            </a:extLst>
          </p:cNvPr>
          <p:cNvPicPr>
            <a:picLocks noChangeAspect="1"/>
          </p:cNvPicPr>
          <p:nvPr/>
        </p:nvPicPr>
        <p:blipFill rotWithShape="1">
          <a:blip r:embed="rId3">
            <a:extLst>
              <a:ext uri="{28A0092B-C50C-407E-A947-70E740481C1C}">
                <a14:useLocalDpi xmlns:a14="http://schemas.microsoft.com/office/drawing/2010/main" val="0"/>
              </a:ext>
            </a:extLst>
          </a:blip>
          <a:srcRect l="28806" t="13139" r="29820" b="11313"/>
          <a:stretch/>
        </p:blipFill>
        <p:spPr>
          <a:xfrm>
            <a:off x="6067099" y="3782990"/>
            <a:ext cx="2543501" cy="2612503"/>
          </a:xfrm>
          <a:prstGeom prst="rect">
            <a:avLst/>
          </a:prstGeom>
        </p:spPr>
      </p:pic>
      <p:pic>
        <p:nvPicPr>
          <p:cNvPr id="28" name="Picture 27" descr="A picture containing diagram&#10;&#10;Description automatically generated">
            <a:extLst>
              <a:ext uri="{FF2B5EF4-FFF2-40B4-BE49-F238E27FC236}">
                <a16:creationId xmlns:a16="http://schemas.microsoft.com/office/drawing/2014/main" id="{ECC92BA1-B673-4058-99B7-3CFF1AEDDCFC}"/>
              </a:ext>
            </a:extLst>
          </p:cNvPr>
          <p:cNvPicPr>
            <a:picLocks noChangeAspect="1"/>
          </p:cNvPicPr>
          <p:nvPr/>
        </p:nvPicPr>
        <p:blipFill rotWithShape="1">
          <a:blip r:embed="rId4">
            <a:extLst>
              <a:ext uri="{28A0092B-C50C-407E-A947-70E740481C1C}">
                <a14:useLocalDpi xmlns:a14="http://schemas.microsoft.com/office/drawing/2010/main" val="0"/>
              </a:ext>
            </a:extLst>
          </a:blip>
          <a:srcRect l="25020" r="33712"/>
          <a:stretch/>
        </p:blipFill>
        <p:spPr>
          <a:xfrm>
            <a:off x="1917552" y="1938026"/>
            <a:ext cx="2499417" cy="3406705"/>
          </a:xfrm>
          <a:prstGeom prst="rect">
            <a:avLst/>
          </a:prstGeom>
        </p:spPr>
      </p:pic>
    </p:spTree>
    <p:extLst>
      <p:ext uri="{BB962C8B-B14F-4D97-AF65-F5344CB8AC3E}">
        <p14:creationId xmlns:p14="http://schemas.microsoft.com/office/powerpoint/2010/main" val="146279732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276</TotalTime>
  <Words>398</Words>
  <Application>Microsoft Office PowerPoint</Application>
  <PresentationFormat>A4 Paper (210x297 mm)</PresentationFormat>
  <Paragraphs>118</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Stylianos Dritsas</dc:creator>
  <cp:lastModifiedBy>Student - Lim Thian Yew</cp:lastModifiedBy>
  <cp:revision>102</cp:revision>
  <dcterms:created xsi:type="dcterms:W3CDTF">2020-07-28T23:26:11Z</dcterms:created>
  <dcterms:modified xsi:type="dcterms:W3CDTF">2020-09-28T04:48:23Z</dcterms:modified>
</cp:coreProperties>
</file>